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82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A1BC1-5F70-4166-8658-2535F0D8E9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0BFC98-D17A-4F24-BC9D-1AE11C1C20F8}">
      <dgm:prSet/>
      <dgm:spPr/>
      <dgm:t>
        <a:bodyPr/>
        <a:lstStyle/>
        <a:p>
          <a:r>
            <a:rPr lang="ru-RU"/>
            <a:t>Риккетсии относятся к типу </a:t>
          </a:r>
          <a:r>
            <a:rPr lang="en-US"/>
            <a:t>Proteobacteria, </a:t>
          </a:r>
          <a:r>
            <a:rPr lang="ru-RU"/>
            <a:t>классу </a:t>
          </a:r>
          <a:r>
            <a:rPr lang="en-US"/>
            <a:t>Alphaproteobacteria, </a:t>
          </a:r>
          <a:r>
            <a:rPr lang="ru-RU"/>
            <a:t>порядку </a:t>
          </a:r>
          <a:r>
            <a:rPr lang="en-US"/>
            <a:t>Rickettsiales, </a:t>
          </a:r>
          <a:r>
            <a:rPr lang="ru-RU"/>
            <a:t>который включает 2 семейства: семейство </a:t>
          </a:r>
          <a:r>
            <a:rPr lang="en-US"/>
            <a:t>Rickettsiaceae </a:t>
          </a:r>
          <a:r>
            <a:rPr lang="ru-RU"/>
            <a:t>и семейство </a:t>
          </a:r>
          <a:r>
            <a:rPr lang="en-US"/>
            <a:t>Anaplasmataceae. </a:t>
          </a:r>
        </a:p>
      </dgm:t>
    </dgm:pt>
    <dgm:pt modelId="{E735B8F5-A9F6-434C-9B1F-E55FA14AD9D8}" type="parTrans" cxnId="{1D1FF945-901C-4290-8E24-55E207127459}">
      <dgm:prSet/>
      <dgm:spPr/>
      <dgm:t>
        <a:bodyPr/>
        <a:lstStyle/>
        <a:p>
          <a:endParaRPr lang="en-US"/>
        </a:p>
      </dgm:t>
    </dgm:pt>
    <dgm:pt modelId="{798E75D1-7976-4948-9DFD-71AF1F1BF2F6}" type="sibTrans" cxnId="{1D1FF945-901C-4290-8E24-55E207127459}">
      <dgm:prSet/>
      <dgm:spPr/>
      <dgm:t>
        <a:bodyPr/>
        <a:lstStyle/>
        <a:p>
          <a:endParaRPr lang="en-US"/>
        </a:p>
      </dgm:t>
    </dgm:pt>
    <dgm:pt modelId="{1F462686-D95C-4DB3-BD77-93AF74170628}">
      <dgm:prSet/>
      <dgm:spPr/>
      <dgm:t>
        <a:bodyPr/>
        <a:lstStyle/>
        <a:p>
          <a:r>
            <a:rPr lang="ru-RU"/>
            <a:t>Семейство </a:t>
          </a:r>
          <a:r>
            <a:rPr lang="en-US"/>
            <a:t>Rickettsiaceae </a:t>
          </a:r>
          <a:r>
            <a:rPr lang="ru-RU"/>
            <a:t>включает роды </a:t>
          </a:r>
          <a:r>
            <a:rPr lang="en-US"/>
            <a:t>Rickettsia </a:t>
          </a:r>
          <a:r>
            <a:rPr lang="ru-RU"/>
            <a:t>и </a:t>
          </a:r>
          <a:r>
            <a:rPr lang="en-US"/>
            <a:t>Orientia.</a:t>
          </a:r>
        </a:p>
      </dgm:t>
    </dgm:pt>
    <dgm:pt modelId="{B4F70B19-8BF5-46B2-A156-0196062CDA24}" type="parTrans" cxnId="{A3D1B568-8FF7-4B0A-AF94-F3EA176308AC}">
      <dgm:prSet/>
      <dgm:spPr/>
      <dgm:t>
        <a:bodyPr/>
        <a:lstStyle/>
        <a:p>
          <a:endParaRPr lang="en-US"/>
        </a:p>
      </dgm:t>
    </dgm:pt>
    <dgm:pt modelId="{B03CD45C-4B0E-49C6-A271-F07493C73EF6}" type="sibTrans" cxnId="{A3D1B568-8FF7-4B0A-AF94-F3EA176308AC}">
      <dgm:prSet/>
      <dgm:spPr/>
      <dgm:t>
        <a:bodyPr/>
        <a:lstStyle/>
        <a:p>
          <a:endParaRPr lang="en-US"/>
        </a:p>
      </dgm:t>
    </dgm:pt>
    <dgm:pt modelId="{99DBCF66-1265-4A75-A410-ADCC5F87F761}">
      <dgm:prSet/>
      <dgm:spPr/>
      <dgm:t>
        <a:bodyPr/>
        <a:lstStyle/>
        <a:p>
          <a:r>
            <a:rPr lang="ru-RU"/>
            <a:t>Семейство </a:t>
          </a:r>
          <a:r>
            <a:rPr lang="en-US"/>
            <a:t>Anaplasmataceae </a:t>
          </a:r>
          <a:r>
            <a:rPr lang="ru-RU"/>
            <a:t>включает роды </a:t>
          </a:r>
          <a:r>
            <a:rPr lang="en-US"/>
            <a:t>Ehrlichia, Anaplasma, Neorickettsia </a:t>
          </a:r>
          <a:r>
            <a:rPr lang="ru-RU"/>
            <a:t>и </a:t>
          </a:r>
          <a:r>
            <a:rPr lang="en-US"/>
            <a:t>Wolbachia. </a:t>
          </a:r>
        </a:p>
      </dgm:t>
    </dgm:pt>
    <dgm:pt modelId="{77F6FD56-A376-4A3B-8F62-008B8E5A17FE}" type="parTrans" cxnId="{216632C3-3BE0-48E4-BDAE-F5DF3AB2AC54}">
      <dgm:prSet/>
      <dgm:spPr/>
      <dgm:t>
        <a:bodyPr/>
        <a:lstStyle/>
        <a:p>
          <a:endParaRPr lang="en-US"/>
        </a:p>
      </dgm:t>
    </dgm:pt>
    <dgm:pt modelId="{13C7777D-BDB0-4500-8ACB-1D9165B5373C}" type="sibTrans" cxnId="{216632C3-3BE0-48E4-BDAE-F5DF3AB2AC54}">
      <dgm:prSet/>
      <dgm:spPr/>
      <dgm:t>
        <a:bodyPr/>
        <a:lstStyle/>
        <a:p>
          <a:endParaRPr lang="en-US"/>
        </a:p>
      </dgm:t>
    </dgm:pt>
    <dgm:pt modelId="{8C5C3320-BB87-4E5C-8E14-BA1B7C044529}">
      <dgm:prSet/>
      <dgm:spPr/>
      <dgm:t>
        <a:bodyPr/>
        <a:lstStyle/>
        <a:p>
          <a:r>
            <a:rPr lang="ru-RU"/>
            <a:t>Род </a:t>
          </a:r>
          <a:r>
            <a:rPr lang="en-US"/>
            <a:t>Rickettsia </a:t>
          </a:r>
          <a:r>
            <a:rPr lang="ru-RU"/>
            <a:t>в настоящее время объединяет более 25 видов. </a:t>
          </a:r>
          <a:endParaRPr lang="en-US"/>
        </a:p>
      </dgm:t>
    </dgm:pt>
    <dgm:pt modelId="{626F4A8C-6D5C-4B89-94C6-A7417E0B5688}" type="parTrans" cxnId="{FE8EEB47-4DBC-4D9C-A0BF-A039672A40C9}">
      <dgm:prSet/>
      <dgm:spPr/>
      <dgm:t>
        <a:bodyPr/>
        <a:lstStyle/>
        <a:p>
          <a:endParaRPr lang="en-US"/>
        </a:p>
      </dgm:t>
    </dgm:pt>
    <dgm:pt modelId="{9BC50E7D-AAFF-49E1-B60D-AFCA2F6B4E5D}" type="sibTrans" cxnId="{FE8EEB47-4DBC-4D9C-A0BF-A039672A40C9}">
      <dgm:prSet/>
      <dgm:spPr/>
      <dgm:t>
        <a:bodyPr/>
        <a:lstStyle/>
        <a:p>
          <a:endParaRPr lang="en-US"/>
        </a:p>
      </dgm:t>
    </dgm:pt>
    <dgm:pt modelId="{59362B37-BAC8-47E2-A985-10FE009C1BCD}">
      <dgm:prSet/>
      <dgm:spPr/>
      <dgm:t>
        <a:bodyPr/>
        <a:lstStyle/>
        <a:p>
          <a:r>
            <a:rPr lang="ru-RU"/>
            <a:t>По генетическим особенностям виды распределяются на 3 группы:</a:t>
          </a:r>
          <a:endParaRPr lang="en-US"/>
        </a:p>
      </dgm:t>
    </dgm:pt>
    <dgm:pt modelId="{DEB898BB-18BB-4778-8190-DE0465E7CCC2}" type="parTrans" cxnId="{2888CEC1-12CC-4E27-B309-8AE1936E18C9}">
      <dgm:prSet/>
      <dgm:spPr/>
      <dgm:t>
        <a:bodyPr/>
        <a:lstStyle/>
        <a:p>
          <a:endParaRPr lang="en-US"/>
        </a:p>
      </dgm:t>
    </dgm:pt>
    <dgm:pt modelId="{501E2CC7-B1FF-4EE6-B3E0-A9385DFC9662}" type="sibTrans" cxnId="{2888CEC1-12CC-4E27-B309-8AE1936E18C9}">
      <dgm:prSet/>
      <dgm:spPr/>
      <dgm:t>
        <a:bodyPr/>
        <a:lstStyle/>
        <a:p>
          <a:endParaRPr lang="en-US"/>
        </a:p>
      </dgm:t>
    </dgm:pt>
    <dgm:pt modelId="{9D452F7F-37A0-493D-9BEE-C7F8713E7EA0}">
      <dgm:prSet/>
      <dgm:spPr/>
      <dgm:t>
        <a:bodyPr/>
        <a:lstStyle/>
        <a:p>
          <a:r>
            <a:rPr lang="ru-RU"/>
            <a:t>- группа клещевой пятнистой лихорадки включает 4 подгруппы: </a:t>
          </a:r>
          <a:r>
            <a:rPr lang="en-US"/>
            <a:t>R. rickettsii, R. massiliae, R. akari, R. helvetica; </a:t>
          </a:r>
        </a:p>
      </dgm:t>
    </dgm:pt>
    <dgm:pt modelId="{756CC5E6-ABE6-4A91-A6C6-1105FEED951C}" type="parTrans" cxnId="{49213816-7D6A-4340-BB69-E58690F87041}">
      <dgm:prSet/>
      <dgm:spPr/>
      <dgm:t>
        <a:bodyPr/>
        <a:lstStyle/>
        <a:p>
          <a:endParaRPr lang="en-US"/>
        </a:p>
      </dgm:t>
    </dgm:pt>
    <dgm:pt modelId="{1B4571EB-2AAB-4B4B-832B-19E095FE0B09}" type="sibTrans" cxnId="{49213816-7D6A-4340-BB69-E58690F87041}">
      <dgm:prSet/>
      <dgm:spPr/>
      <dgm:t>
        <a:bodyPr/>
        <a:lstStyle/>
        <a:p>
          <a:endParaRPr lang="en-US"/>
        </a:p>
      </dgm:t>
    </dgm:pt>
    <dgm:pt modelId="{7A4D4E76-CDCC-49EF-B43A-337CA6B4D96A}">
      <dgm:prSet/>
      <dgm:spPr/>
      <dgm:t>
        <a:bodyPr/>
        <a:lstStyle/>
        <a:p>
          <a:r>
            <a:rPr lang="en-US"/>
            <a:t>- </a:t>
          </a:r>
          <a:r>
            <a:rPr lang="ru-RU"/>
            <a:t>группа сыпного тифа включает одну подгруппу </a:t>
          </a:r>
          <a:r>
            <a:rPr lang="en-US"/>
            <a:t>R. prowazekii;</a:t>
          </a:r>
        </a:p>
      </dgm:t>
    </dgm:pt>
    <dgm:pt modelId="{38811262-1038-463A-BB1D-60DB62A2E067}" type="parTrans" cxnId="{778F786B-7F48-465D-83B4-4E2C99DBE338}">
      <dgm:prSet/>
      <dgm:spPr/>
      <dgm:t>
        <a:bodyPr/>
        <a:lstStyle/>
        <a:p>
          <a:endParaRPr lang="en-US"/>
        </a:p>
      </dgm:t>
    </dgm:pt>
    <dgm:pt modelId="{C82B4ECC-409E-4DC2-B61C-783D228B877C}" type="sibTrans" cxnId="{778F786B-7F48-465D-83B4-4E2C99DBE338}">
      <dgm:prSet/>
      <dgm:spPr/>
      <dgm:t>
        <a:bodyPr/>
        <a:lstStyle/>
        <a:p>
          <a:endParaRPr lang="en-US"/>
        </a:p>
      </dgm:t>
    </dgm:pt>
    <dgm:pt modelId="{A32AB785-C9CA-47C2-BAA8-DB87F92EC117}">
      <dgm:prSet/>
      <dgm:spPr/>
      <dgm:t>
        <a:bodyPr/>
        <a:lstStyle/>
        <a:p>
          <a:r>
            <a:rPr lang="en-US"/>
            <a:t>- </a:t>
          </a:r>
          <a:r>
            <a:rPr lang="ru-RU"/>
            <a:t>предковая группа включает одну подгруппу </a:t>
          </a:r>
          <a:r>
            <a:rPr lang="en-US"/>
            <a:t>R. canadensis. </a:t>
          </a:r>
        </a:p>
      </dgm:t>
    </dgm:pt>
    <dgm:pt modelId="{87737255-D7A9-435B-AC8E-CA5FDBDC622E}" type="parTrans" cxnId="{89A9FFDA-0C3D-4E93-B3C5-6BBF8FEB2C66}">
      <dgm:prSet/>
      <dgm:spPr/>
      <dgm:t>
        <a:bodyPr/>
        <a:lstStyle/>
        <a:p>
          <a:endParaRPr lang="en-US"/>
        </a:p>
      </dgm:t>
    </dgm:pt>
    <dgm:pt modelId="{4171F198-6864-432C-8284-E801F479251E}" type="sibTrans" cxnId="{89A9FFDA-0C3D-4E93-B3C5-6BBF8FEB2C66}">
      <dgm:prSet/>
      <dgm:spPr/>
      <dgm:t>
        <a:bodyPr/>
        <a:lstStyle/>
        <a:p>
          <a:endParaRPr lang="en-US"/>
        </a:p>
      </dgm:t>
    </dgm:pt>
    <dgm:pt modelId="{F2919C71-16F7-4D2E-B0BB-C56BE4323840}" type="pres">
      <dgm:prSet presAssocID="{A02A1BC1-5F70-4166-8658-2535F0D8E9BA}" presName="diagram" presStyleCnt="0">
        <dgm:presLayoutVars>
          <dgm:dir/>
          <dgm:resizeHandles val="exact"/>
        </dgm:presLayoutVars>
      </dgm:prSet>
      <dgm:spPr/>
    </dgm:pt>
    <dgm:pt modelId="{2B1564F5-B507-42B7-9E2D-530D726ACDEE}" type="pres">
      <dgm:prSet presAssocID="{790BFC98-D17A-4F24-BC9D-1AE11C1C20F8}" presName="node" presStyleLbl="node1" presStyleIdx="0" presStyleCnt="8">
        <dgm:presLayoutVars>
          <dgm:bulletEnabled val="1"/>
        </dgm:presLayoutVars>
      </dgm:prSet>
      <dgm:spPr/>
    </dgm:pt>
    <dgm:pt modelId="{7DFFBF39-613D-4D8F-9A9B-B4CC35EFCD34}" type="pres">
      <dgm:prSet presAssocID="{798E75D1-7976-4948-9DFD-71AF1F1BF2F6}" presName="sibTrans" presStyleCnt="0"/>
      <dgm:spPr/>
    </dgm:pt>
    <dgm:pt modelId="{B2CB39DF-C737-4C6A-9306-5F2AA6A14823}" type="pres">
      <dgm:prSet presAssocID="{1F462686-D95C-4DB3-BD77-93AF74170628}" presName="node" presStyleLbl="node1" presStyleIdx="1" presStyleCnt="8">
        <dgm:presLayoutVars>
          <dgm:bulletEnabled val="1"/>
        </dgm:presLayoutVars>
      </dgm:prSet>
      <dgm:spPr/>
    </dgm:pt>
    <dgm:pt modelId="{78070658-83EF-440A-857E-EA6E2E89EA30}" type="pres">
      <dgm:prSet presAssocID="{B03CD45C-4B0E-49C6-A271-F07493C73EF6}" presName="sibTrans" presStyleCnt="0"/>
      <dgm:spPr/>
    </dgm:pt>
    <dgm:pt modelId="{128CBCBB-FEDB-475A-A2B6-FF07E0037FB3}" type="pres">
      <dgm:prSet presAssocID="{99DBCF66-1265-4A75-A410-ADCC5F87F761}" presName="node" presStyleLbl="node1" presStyleIdx="2" presStyleCnt="8">
        <dgm:presLayoutVars>
          <dgm:bulletEnabled val="1"/>
        </dgm:presLayoutVars>
      </dgm:prSet>
      <dgm:spPr/>
    </dgm:pt>
    <dgm:pt modelId="{3448DF3C-322C-4A33-AF96-0572774A8F3B}" type="pres">
      <dgm:prSet presAssocID="{13C7777D-BDB0-4500-8ACB-1D9165B5373C}" presName="sibTrans" presStyleCnt="0"/>
      <dgm:spPr/>
    </dgm:pt>
    <dgm:pt modelId="{D5040B6E-9446-443E-AF29-BA4C1EB63891}" type="pres">
      <dgm:prSet presAssocID="{8C5C3320-BB87-4E5C-8E14-BA1B7C044529}" presName="node" presStyleLbl="node1" presStyleIdx="3" presStyleCnt="8">
        <dgm:presLayoutVars>
          <dgm:bulletEnabled val="1"/>
        </dgm:presLayoutVars>
      </dgm:prSet>
      <dgm:spPr/>
    </dgm:pt>
    <dgm:pt modelId="{46086468-06B4-4060-8CA7-5799DBEF23D0}" type="pres">
      <dgm:prSet presAssocID="{9BC50E7D-AAFF-49E1-B60D-AFCA2F6B4E5D}" presName="sibTrans" presStyleCnt="0"/>
      <dgm:spPr/>
    </dgm:pt>
    <dgm:pt modelId="{F2E701B1-1888-4A75-B939-D60274D065EA}" type="pres">
      <dgm:prSet presAssocID="{59362B37-BAC8-47E2-A985-10FE009C1BCD}" presName="node" presStyleLbl="node1" presStyleIdx="4" presStyleCnt="8">
        <dgm:presLayoutVars>
          <dgm:bulletEnabled val="1"/>
        </dgm:presLayoutVars>
      </dgm:prSet>
      <dgm:spPr/>
    </dgm:pt>
    <dgm:pt modelId="{32026D27-AFCB-4C2E-8789-281154EED209}" type="pres">
      <dgm:prSet presAssocID="{501E2CC7-B1FF-4EE6-B3E0-A9385DFC9662}" presName="sibTrans" presStyleCnt="0"/>
      <dgm:spPr/>
    </dgm:pt>
    <dgm:pt modelId="{C0D05021-B4C6-4B4C-BBF7-5C29BDEE7769}" type="pres">
      <dgm:prSet presAssocID="{9D452F7F-37A0-493D-9BEE-C7F8713E7EA0}" presName="node" presStyleLbl="node1" presStyleIdx="5" presStyleCnt="8">
        <dgm:presLayoutVars>
          <dgm:bulletEnabled val="1"/>
        </dgm:presLayoutVars>
      </dgm:prSet>
      <dgm:spPr/>
    </dgm:pt>
    <dgm:pt modelId="{F836471D-94C6-429A-B6E9-59C4E0319321}" type="pres">
      <dgm:prSet presAssocID="{1B4571EB-2AAB-4B4B-832B-19E095FE0B09}" presName="sibTrans" presStyleCnt="0"/>
      <dgm:spPr/>
    </dgm:pt>
    <dgm:pt modelId="{986DC5DA-7878-4E65-A2DA-762D499389CD}" type="pres">
      <dgm:prSet presAssocID="{7A4D4E76-CDCC-49EF-B43A-337CA6B4D96A}" presName="node" presStyleLbl="node1" presStyleIdx="6" presStyleCnt="8">
        <dgm:presLayoutVars>
          <dgm:bulletEnabled val="1"/>
        </dgm:presLayoutVars>
      </dgm:prSet>
      <dgm:spPr/>
    </dgm:pt>
    <dgm:pt modelId="{56EB7821-D7F6-4A32-A483-77AC2A64DBEB}" type="pres">
      <dgm:prSet presAssocID="{C82B4ECC-409E-4DC2-B61C-783D228B877C}" presName="sibTrans" presStyleCnt="0"/>
      <dgm:spPr/>
    </dgm:pt>
    <dgm:pt modelId="{FDAA15CE-0827-4D05-BB4B-0A6E24C98D91}" type="pres">
      <dgm:prSet presAssocID="{A32AB785-C9CA-47C2-BAA8-DB87F92EC117}" presName="node" presStyleLbl="node1" presStyleIdx="7" presStyleCnt="8">
        <dgm:presLayoutVars>
          <dgm:bulletEnabled val="1"/>
        </dgm:presLayoutVars>
      </dgm:prSet>
      <dgm:spPr/>
    </dgm:pt>
  </dgm:ptLst>
  <dgm:cxnLst>
    <dgm:cxn modelId="{49213816-7D6A-4340-BB69-E58690F87041}" srcId="{A02A1BC1-5F70-4166-8658-2535F0D8E9BA}" destId="{9D452F7F-37A0-493D-9BEE-C7F8713E7EA0}" srcOrd="5" destOrd="0" parTransId="{756CC5E6-ABE6-4A91-A6C6-1105FEED951C}" sibTransId="{1B4571EB-2AAB-4B4B-832B-19E095FE0B09}"/>
    <dgm:cxn modelId="{FB077541-71FF-4625-81DC-073896AAEDCC}" type="presOf" srcId="{59362B37-BAC8-47E2-A985-10FE009C1BCD}" destId="{F2E701B1-1888-4A75-B939-D60274D065EA}" srcOrd="0" destOrd="0" presId="urn:microsoft.com/office/officeart/2005/8/layout/default"/>
    <dgm:cxn modelId="{3F3FA043-D668-49E0-9F0B-3595E028BDE2}" type="presOf" srcId="{9D452F7F-37A0-493D-9BEE-C7F8713E7EA0}" destId="{C0D05021-B4C6-4B4C-BBF7-5C29BDEE7769}" srcOrd="0" destOrd="0" presId="urn:microsoft.com/office/officeart/2005/8/layout/default"/>
    <dgm:cxn modelId="{1D1FF945-901C-4290-8E24-55E207127459}" srcId="{A02A1BC1-5F70-4166-8658-2535F0D8E9BA}" destId="{790BFC98-D17A-4F24-BC9D-1AE11C1C20F8}" srcOrd="0" destOrd="0" parTransId="{E735B8F5-A9F6-434C-9B1F-E55FA14AD9D8}" sibTransId="{798E75D1-7976-4948-9DFD-71AF1F1BF2F6}"/>
    <dgm:cxn modelId="{C0D07766-93F6-45C9-B791-716C8A7F4203}" type="presOf" srcId="{A02A1BC1-5F70-4166-8658-2535F0D8E9BA}" destId="{F2919C71-16F7-4D2E-B0BB-C56BE4323840}" srcOrd="0" destOrd="0" presId="urn:microsoft.com/office/officeart/2005/8/layout/default"/>
    <dgm:cxn modelId="{39486447-16C3-4D31-891A-098DB513F141}" type="presOf" srcId="{99DBCF66-1265-4A75-A410-ADCC5F87F761}" destId="{128CBCBB-FEDB-475A-A2B6-FF07E0037FB3}" srcOrd="0" destOrd="0" presId="urn:microsoft.com/office/officeart/2005/8/layout/default"/>
    <dgm:cxn modelId="{FE8EEB47-4DBC-4D9C-A0BF-A039672A40C9}" srcId="{A02A1BC1-5F70-4166-8658-2535F0D8E9BA}" destId="{8C5C3320-BB87-4E5C-8E14-BA1B7C044529}" srcOrd="3" destOrd="0" parTransId="{626F4A8C-6D5C-4B89-94C6-A7417E0B5688}" sibTransId="{9BC50E7D-AAFF-49E1-B60D-AFCA2F6B4E5D}"/>
    <dgm:cxn modelId="{A3D1B568-8FF7-4B0A-AF94-F3EA176308AC}" srcId="{A02A1BC1-5F70-4166-8658-2535F0D8E9BA}" destId="{1F462686-D95C-4DB3-BD77-93AF74170628}" srcOrd="1" destOrd="0" parTransId="{B4F70B19-8BF5-46B2-A156-0196062CDA24}" sibTransId="{B03CD45C-4B0E-49C6-A271-F07493C73EF6}"/>
    <dgm:cxn modelId="{778F786B-7F48-465D-83B4-4E2C99DBE338}" srcId="{A02A1BC1-5F70-4166-8658-2535F0D8E9BA}" destId="{7A4D4E76-CDCC-49EF-B43A-337CA6B4D96A}" srcOrd="6" destOrd="0" parTransId="{38811262-1038-463A-BB1D-60DB62A2E067}" sibTransId="{C82B4ECC-409E-4DC2-B61C-783D228B877C}"/>
    <dgm:cxn modelId="{64A5B157-CA41-4391-A0FF-ABCB2C0AB6CC}" type="presOf" srcId="{7A4D4E76-CDCC-49EF-B43A-337CA6B4D96A}" destId="{986DC5DA-7878-4E65-A2DA-762D499389CD}" srcOrd="0" destOrd="0" presId="urn:microsoft.com/office/officeart/2005/8/layout/default"/>
    <dgm:cxn modelId="{4C32A989-7682-4028-9F77-CADB16B1B22E}" type="presOf" srcId="{790BFC98-D17A-4F24-BC9D-1AE11C1C20F8}" destId="{2B1564F5-B507-42B7-9E2D-530D726ACDEE}" srcOrd="0" destOrd="0" presId="urn:microsoft.com/office/officeart/2005/8/layout/default"/>
    <dgm:cxn modelId="{47E7E3B8-64D1-45F0-8FA9-DD483C40F09A}" type="presOf" srcId="{A32AB785-C9CA-47C2-BAA8-DB87F92EC117}" destId="{FDAA15CE-0827-4D05-BB4B-0A6E24C98D91}" srcOrd="0" destOrd="0" presId="urn:microsoft.com/office/officeart/2005/8/layout/default"/>
    <dgm:cxn modelId="{2888CEC1-12CC-4E27-B309-8AE1936E18C9}" srcId="{A02A1BC1-5F70-4166-8658-2535F0D8E9BA}" destId="{59362B37-BAC8-47E2-A985-10FE009C1BCD}" srcOrd="4" destOrd="0" parTransId="{DEB898BB-18BB-4778-8190-DE0465E7CCC2}" sibTransId="{501E2CC7-B1FF-4EE6-B3E0-A9385DFC9662}"/>
    <dgm:cxn modelId="{EA258AC2-1797-485D-BC68-07E1539F8A43}" type="presOf" srcId="{1F462686-D95C-4DB3-BD77-93AF74170628}" destId="{B2CB39DF-C737-4C6A-9306-5F2AA6A14823}" srcOrd="0" destOrd="0" presId="urn:microsoft.com/office/officeart/2005/8/layout/default"/>
    <dgm:cxn modelId="{216632C3-3BE0-48E4-BDAE-F5DF3AB2AC54}" srcId="{A02A1BC1-5F70-4166-8658-2535F0D8E9BA}" destId="{99DBCF66-1265-4A75-A410-ADCC5F87F761}" srcOrd="2" destOrd="0" parTransId="{77F6FD56-A376-4A3B-8F62-008B8E5A17FE}" sibTransId="{13C7777D-BDB0-4500-8ACB-1D9165B5373C}"/>
    <dgm:cxn modelId="{89A9FFDA-0C3D-4E93-B3C5-6BBF8FEB2C66}" srcId="{A02A1BC1-5F70-4166-8658-2535F0D8E9BA}" destId="{A32AB785-C9CA-47C2-BAA8-DB87F92EC117}" srcOrd="7" destOrd="0" parTransId="{87737255-D7A9-435B-AC8E-CA5FDBDC622E}" sibTransId="{4171F198-6864-432C-8284-E801F479251E}"/>
    <dgm:cxn modelId="{ED95ACEA-57F4-4765-83B0-E21C56C16AA4}" type="presOf" srcId="{8C5C3320-BB87-4E5C-8E14-BA1B7C044529}" destId="{D5040B6E-9446-443E-AF29-BA4C1EB63891}" srcOrd="0" destOrd="0" presId="urn:microsoft.com/office/officeart/2005/8/layout/default"/>
    <dgm:cxn modelId="{E0430819-0003-4F4D-AC06-CFE39A456153}" type="presParOf" srcId="{F2919C71-16F7-4D2E-B0BB-C56BE4323840}" destId="{2B1564F5-B507-42B7-9E2D-530D726ACDEE}" srcOrd="0" destOrd="0" presId="urn:microsoft.com/office/officeart/2005/8/layout/default"/>
    <dgm:cxn modelId="{0E7CCA01-4F7D-4A2B-A9FB-30F61FD86FD9}" type="presParOf" srcId="{F2919C71-16F7-4D2E-B0BB-C56BE4323840}" destId="{7DFFBF39-613D-4D8F-9A9B-B4CC35EFCD34}" srcOrd="1" destOrd="0" presId="urn:microsoft.com/office/officeart/2005/8/layout/default"/>
    <dgm:cxn modelId="{E8A42E62-1D1F-4364-9562-87C5AD8BF488}" type="presParOf" srcId="{F2919C71-16F7-4D2E-B0BB-C56BE4323840}" destId="{B2CB39DF-C737-4C6A-9306-5F2AA6A14823}" srcOrd="2" destOrd="0" presId="urn:microsoft.com/office/officeart/2005/8/layout/default"/>
    <dgm:cxn modelId="{231D2E56-6B18-4982-AC1F-536C7E00BCB1}" type="presParOf" srcId="{F2919C71-16F7-4D2E-B0BB-C56BE4323840}" destId="{78070658-83EF-440A-857E-EA6E2E89EA30}" srcOrd="3" destOrd="0" presId="urn:microsoft.com/office/officeart/2005/8/layout/default"/>
    <dgm:cxn modelId="{7BA2F304-B46B-4E7F-B096-8DFEEA9ADC78}" type="presParOf" srcId="{F2919C71-16F7-4D2E-B0BB-C56BE4323840}" destId="{128CBCBB-FEDB-475A-A2B6-FF07E0037FB3}" srcOrd="4" destOrd="0" presId="urn:microsoft.com/office/officeart/2005/8/layout/default"/>
    <dgm:cxn modelId="{132079B5-A943-4653-A30E-133E5DAD9D33}" type="presParOf" srcId="{F2919C71-16F7-4D2E-B0BB-C56BE4323840}" destId="{3448DF3C-322C-4A33-AF96-0572774A8F3B}" srcOrd="5" destOrd="0" presId="urn:microsoft.com/office/officeart/2005/8/layout/default"/>
    <dgm:cxn modelId="{B3EA24E6-63DE-4110-BAE8-FB9964208F38}" type="presParOf" srcId="{F2919C71-16F7-4D2E-B0BB-C56BE4323840}" destId="{D5040B6E-9446-443E-AF29-BA4C1EB63891}" srcOrd="6" destOrd="0" presId="urn:microsoft.com/office/officeart/2005/8/layout/default"/>
    <dgm:cxn modelId="{A5524E28-DBCB-4954-97EF-086565AF6B4F}" type="presParOf" srcId="{F2919C71-16F7-4D2E-B0BB-C56BE4323840}" destId="{46086468-06B4-4060-8CA7-5799DBEF23D0}" srcOrd="7" destOrd="0" presId="urn:microsoft.com/office/officeart/2005/8/layout/default"/>
    <dgm:cxn modelId="{B1BB6AB8-E896-45AF-9726-5E5B24A23A44}" type="presParOf" srcId="{F2919C71-16F7-4D2E-B0BB-C56BE4323840}" destId="{F2E701B1-1888-4A75-B939-D60274D065EA}" srcOrd="8" destOrd="0" presId="urn:microsoft.com/office/officeart/2005/8/layout/default"/>
    <dgm:cxn modelId="{70D86006-9B70-432C-AA9E-EE13F6B5ED00}" type="presParOf" srcId="{F2919C71-16F7-4D2E-B0BB-C56BE4323840}" destId="{32026D27-AFCB-4C2E-8789-281154EED209}" srcOrd="9" destOrd="0" presId="urn:microsoft.com/office/officeart/2005/8/layout/default"/>
    <dgm:cxn modelId="{01786D3C-EAB8-4864-8946-8E0F43B01637}" type="presParOf" srcId="{F2919C71-16F7-4D2E-B0BB-C56BE4323840}" destId="{C0D05021-B4C6-4B4C-BBF7-5C29BDEE7769}" srcOrd="10" destOrd="0" presId="urn:microsoft.com/office/officeart/2005/8/layout/default"/>
    <dgm:cxn modelId="{724D8421-B496-420B-A137-7CCC0BD879D0}" type="presParOf" srcId="{F2919C71-16F7-4D2E-B0BB-C56BE4323840}" destId="{F836471D-94C6-429A-B6E9-59C4E0319321}" srcOrd="11" destOrd="0" presId="urn:microsoft.com/office/officeart/2005/8/layout/default"/>
    <dgm:cxn modelId="{BC4DA670-0CD8-4378-9588-19917F53D974}" type="presParOf" srcId="{F2919C71-16F7-4D2E-B0BB-C56BE4323840}" destId="{986DC5DA-7878-4E65-A2DA-762D499389CD}" srcOrd="12" destOrd="0" presId="urn:microsoft.com/office/officeart/2005/8/layout/default"/>
    <dgm:cxn modelId="{DF8FC44E-1538-40D8-9993-694905F6B635}" type="presParOf" srcId="{F2919C71-16F7-4D2E-B0BB-C56BE4323840}" destId="{56EB7821-D7F6-4A32-A483-77AC2A64DBEB}" srcOrd="13" destOrd="0" presId="urn:microsoft.com/office/officeart/2005/8/layout/default"/>
    <dgm:cxn modelId="{77E8F3B9-07A1-4975-AD85-5F7310E27A30}" type="presParOf" srcId="{F2919C71-16F7-4D2E-B0BB-C56BE4323840}" destId="{FDAA15CE-0827-4D05-BB4B-0A6E24C98D9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6A45-A388-4C64-98CD-850595A92B6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9B877934-8BF1-4ADE-B927-B2EA09B014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Резервуаром возбудителя и источником инфекции являются грызуны – серые и черные крысы и домашние мыши. </a:t>
          </a:r>
          <a:endParaRPr lang="en-US"/>
        </a:p>
      </dgm:t>
    </dgm:pt>
    <dgm:pt modelId="{5DAF97DF-8D22-4CE9-BEEA-579430A88F9B}" type="parTrans" cxnId="{A5FDFA5A-738E-4C4E-9E7F-F98750BABD9A}">
      <dgm:prSet/>
      <dgm:spPr/>
      <dgm:t>
        <a:bodyPr/>
        <a:lstStyle/>
        <a:p>
          <a:endParaRPr lang="en-US"/>
        </a:p>
      </dgm:t>
    </dgm:pt>
    <dgm:pt modelId="{69B0B6F7-068F-4FE0-AF41-0CCA608B84EC}" type="sibTrans" cxnId="{A5FDFA5A-738E-4C4E-9E7F-F98750BABD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E263D37-C332-4D84-90A4-15924B35D8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Переносчиками возбудителя эндемического сыпного тифа являются крысиные блохи </a:t>
          </a:r>
          <a:r>
            <a:rPr lang="en-US" dirty="0" err="1"/>
            <a:t>Xenopsylla</a:t>
          </a:r>
          <a:r>
            <a:rPr lang="en-US" dirty="0"/>
            <a:t> </a:t>
          </a:r>
          <a:r>
            <a:rPr lang="en-US" dirty="0" err="1"/>
            <a:t>cheopsis</a:t>
          </a:r>
          <a:r>
            <a:rPr lang="en-US" dirty="0"/>
            <a:t> </a:t>
          </a:r>
          <a:r>
            <a:rPr lang="ru-RU" dirty="0"/>
            <a:t>и </a:t>
          </a:r>
          <a:r>
            <a:rPr lang="en-US" dirty="0" err="1"/>
            <a:t>Ceratophyllus</a:t>
          </a:r>
          <a:r>
            <a:rPr lang="en-US" dirty="0"/>
            <a:t> fasciatus</a:t>
          </a:r>
          <a:r>
            <a:rPr lang="ru-RU" dirty="0"/>
            <a:t>. Инфицирование возможно также при укусе человека крысиным клещом </a:t>
          </a:r>
          <a:r>
            <a:rPr lang="en-US" dirty="0" err="1"/>
            <a:t>Bdelonyssus</a:t>
          </a:r>
          <a:r>
            <a:rPr lang="en-US" dirty="0"/>
            <a:t> </a:t>
          </a:r>
          <a:r>
            <a:rPr lang="en-US" dirty="0" err="1"/>
            <a:t>bacoti</a:t>
          </a:r>
          <a:r>
            <a:rPr lang="en-US" dirty="0"/>
            <a:t>. </a:t>
          </a:r>
        </a:p>
      </dgm:t>
    </dgm:pt>
    <dgm:pt modelId="{BF3AE5CF-627B-47BF-B447-352DDF00B3CC}" type="parTrans" cxnId="{6E2E3FAF-AA2A-473E-96B1-B896ADA25F0F}">
      <dgm:prSet/>
      <dgm:spPr/>
      <dgm:t>
        <a:bodyPr/>
        <a:lstStyle/>
        <a:p>
          <a:endParaRPr lang="en-US"/>
        </a:p>
      </dgm:t>
    </dgm:pt>
    <dgm:pt modelId="{D6627395-4B88-4CC4-BCDF-64CBD9070078}" type="sibTrans" cxnId="{6E2E3FAF-AA2A-473E-96B1-B896ADA25F0F}">
      <dgm:prSet/>
      <dgm:spPr/>
      <dgm:t>
        <a:bodyPr/>
        <a:lstStyle/>
        <a:p>
          <a:endParaRPr lang="en-US"/>
        </a:p>
      </dgm:t>
    </dgm:pt>
    <dgm:pt modelId="{9407D3A3-F3F6-42DC-9188-DAFDE63248C2}" type="pres">
      <dgm:prSet presAssocID="{FDA86A45-A388-4C64-98CD-850595A92B6F}" presName="root" presStyleCnt="0">
        <dgm:presLayoutVars>
          <dgm:dir/>
          <dgm:resizeHandles val="exact"/>
        </dgm:presLayoutVars>
      </dgm:prSet>
      <dgm:spPr/>
    </dgm:pt>
    <dgm:pt modelId="{79416974-635C-4159-92A4-C46ECC0C2B19}" type="pres">
      <dgm:prSet presAssocID="{9B877934-8BF1-4ADE-B927-B2EA09B01479}" presName="compNode" presStyleCnt="0"/>
      <dgm:spPr/>
    </dgm:pt>
    <dgm:pt modelId="{9412896B-13A3-443B-BB47-F440DDC9293B}" type="pres">
      <dgm:prSet presAssocID="{9B877934-8BF1-4ADE-B927-B2EA09B0147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87F3615-77EF-435F-BF5A-6CD0123679A3}" type="pres">
      <dgm:prSet presAssocID="{9B877934-8BF1-4ADE-B927-B2EA09B014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рыса"/>
        </a:ext>
      </dgm:extLst>
    </dgm:pt>
    <dgm:pt modelId="{93FB48BA-A398-41C8-8603-B07E3A542C5B}" type="pres">
      <dgm:prSet presAssocID="{9B877934-8BF1-4ADE-B927-B2EA09B01479}" presName="spaceRect" presStyleCnt="0"/>
      <dgm:spPr/>
    </dgm:pt>
    <dgm:pt modelId="{E5B8EE2F-A864-4A1E-AE78-54DFE33C7A94}" type="pres">
      <dgm:prSet presAssocID="{9B877934-8BF1-4ADE-B927-B2EA09B01479}" presName="textRect" presStyleLbl="revTx" presStyleIdx="0" presStyleCnt="2">
        <dgm:presLayoutVars>
          <dgm:chMax val="1"/>
          <dgm:chPref val="1"/>
        </dgm:presLayoutVars>
      </dgm:prSet>
      <dgm:spPr/>
    </dgm:pt>
    <dgm:pt modelId="{517147E4-F85C-4FB8-813C-407F8FEEB273}" type="pres">
      <dgm:prSet presAssocID="{69B0B6F7-068F-4FE0-AF41-0CCA608B84EC}" presName="sibTrans" presStyleCnt="0"/>
      <dgm:spPr/>
    </dgm:pt>
    <dgm:pt modelId="{13367A6D-89E0-48ED-B33A-EC9D3CDB3A93}" type="pres">
      <dgm:prSet presAssocID="{AE263D37-C332-4D84-90A4-15924B35D868}" presName="compNode" presStyleCnt="0"/>
      <dgm:spPr/>
    </dgm:pt>
    <dgm:pt modelId="{A77EDF8E-665F-4749-ABC9-A9E4BD434AD1}" type="pres">
      <dgm:prSet presAssocID="{AE263D37-C332-4D84-90A4-15924B35D868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5BF7973-7D87-4741-B257-8DDC5D995657}" type="pres">
      <dgm:prSet presAssocID="{AE263D37-C332-4D84-90A4-15924B35D8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C3A9672-1AF0-4A65-96DC-7536DA56B92E}" type="pres">
      <dgm:prSet presAssocID="{AE263D37-C332-4D84-90A4-15924B35D868}" presName="spaceRect" presStyleCnt="0"/>
      <dgm:spPr/>
    </dgm:pt>
    <dgm:pt modelId="{42BAB4C1-08A1-45D8-AC27-8DCAF4EDB1EE}" type="pres">
      <dgm:prSet presAssocID="{AE263D37-C332-4D84-90A4-15924B35D86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812244-F41A-4422-BD3D-0EA7F29B61A5}" type="presOf" srcId="{FDA86A45-A388-4C64-98CD-850595A92B6F}" destId="{9407D3A3-F3F6-42DC-9188-DAFDE63248C2}" srcOrd="0" destOrd="0" presId="urn:microsoft.com/office/officeart/2018/5/layout/IconLeafLabelList"/>
    <dgm:cxn modelId="{A5FDFA5A-738E-4C4E-9E7F-F98750BABD9A}" srcId="{FDA86A45-A388-4C64-98CD-850595A92B6F}" destId="{9B877934-8BF1-4ADE-B927-B2EA09B01479}" srcOrd="0" destOrd="0" parTransId="{5DAF97DF-8D22-4CE9-BEEA-579430A88F9B}" sibTransId="{69B0B6F7-068F-4FE0-AF41-0CCA608B84EC}"/>
    <dgm:cxn modelId="{6E2E3FAF-AA2A-473E-96B1-B896ADA25F0F}" srcId="{FDA86A45-A388-4C64-98CD-850595A92B6F}" destId="{AE263D37-C332-4D84-90A4-15924B35D868}" srcOrd="1" destOrd="0" parTransId="{BF3AE5CF-627B-47BF-B447-352DDF00B3CC}" sibTransId="{D6627395-4B88-4CC4-BCDF-64CBD9070078}"/>
    <dgm:cxn modelId="{AE5CD0B6-9F45-4181-BDCF-8539ACC749D4}" type="presOf" srcId="{AE263D37-C332-4D84-90A4-15924B35D868}" destId="{42BAB4C1-08A1-45D8-AC27-8DCAF4EDB1EE}" srcOrd="0" destOrd="0" presId="urn:microsoft.com/office/officeart/2018/5/layout/IconLeafLabelList"/>
    <dgm:cxn modelId="{BEFA5DE5-7A4E-41D3-B7CC-7A7F1D816F3B}" type="presOf" srcId="{9B877934-8BF1-4ADE-B927-B2EA09B01479}" destId="{E5B8EE2F-A864-4A1E-AE78-54DFE33C7A94}" srcOrd="0" destOrd="0" presId="urn:microsoft.com/office/officeart/2018/5/layout/IconLeafLabelList"/>
    <dgm:cxn modelId="{745CE375-D256-4837-BB8B-6FF4AC9A9CDC}" type="presParOf" srcId="{9407D3A3-F3F6-42DC-9188-DAFDE63248C2}" destId="{79416974-635C-4159-92A4-C46ECC0C2B19}" srcOrd="0" destOrd="0" presId="urn:microsoft.com/office/officeart/2018/5/layout/IconLeafLabelList"/>
    <dgm:cxn modelId="{E3BCAA49-C58C-4D0A-A4C3-51D7E5B62C20}" type="presParOf" srcId="{79416974-635C-4159-92A4-C46ECC0C2B19}" destId="{9412896B-13A3-443B-BB47-F440DDC9293B}" srcOrd="0" destOrd="0" presId="urn:microsoft.com/office/officeart/2018/5/layout/IconLeafLabelList"/>
    <dgm:cxn modelId="{4497C743-47BB-4EDD-89A5-16351DF8620E}" type="presParOf" srcId="{79416974-635C-4159-92A4-C46ECC0C2B19}" destId="{287F3615-77EF-435F-BF5A-6CD0123679A3}" srcOrd="1" destOrd="0" presId="urn:microsoft.com/office/officeart/2018/5/layout/IconLeafLabelList"/>
    <dgm:cxn modelId="{096F3945-61AA-451E-A14C-DB35C1D602BD}" type="presParOf" srcId="{79416974-635C-4159-92A4-C46ECC0C2B19}" destId="{93FB48BA-A398-41C8-8603-B07E3A542C5B}" srcOrd="2" destOrd="0" presId="urn:microsoft.com/office/officeart/2018/5/layout/IconLeafLabelList"/>
    <dgm:cxn modelId="{C192C96E-13FA-4645-810B-94E508D43377}" type="presParOf" srcId="{79416974-635C-4159-92A4-C46ECC0C2B19}" destId="{E5B8EE2F-A864-4A1E-AE78-54DFE33C7A94}" srcOrd="3" destOrd="0" presId="urn:microsoft.com/office/officeart/2018/5/layout/IconLeafLabelList"/>
    <dgm:cxn modelId="{FCD6E4E8-9A63-438F-B69F-83B539198B05}" type="presParOf" srcId="{9407D3A3-F3F6-42DC-9188-DAFDE63248C2}" destId="{517147E4-F85C-4FB8-813C-407F8FEEB273}" srcOrd="1" destOrd="0" presId="urn:microsoft.com/office/officeart/2018/5/layout/IconLeafLabelList"/>
    <dgm:cxn modelId="{A4329C97-1381-4C5F-8C22-A8592AAC5392}" type="presParOf" srcId="{9407D3A3-F3F6-42DC-9188-DAFDE63248C2}" destId="{13367A6D-89E0-48ED-B33A-EC9D3CDB3A93}" srcOrd="2" destOrd="0" presId="urn:microsoft.com/office/officeart/2018/5/layout/IconLeafLabelList"/>
    <dgm:cxn modelId="{FDFE8591-5BBC-4A7B-BE5A-AFE8E3AA6176}" type="presParOf" srcId="{13367A6D-89E0-48ED-B33A-EC9D3CDB3A93}" destId="{A77EDF8E-665F-4749-ABC9-A9E4BD434AD1}" srcOrd="0" destOrd="0" presId="urn:microsoft.com/office/officeart/2018/5/layout/IconLeafLabelList"/>
    <dgm:cxn modelId="{C4191FD5-BF88-467D-BF5D-38E91D63FBF5}" type="presParOf" srcId="{13367A6D-89E0-48ED-B33A-EC9D3CDB3A93}" destId="{95BF7973-7D87-4741-B257-8DDC5D995657}" srcOrd="1" destOrd="0" presId="urn:microsoft.com/office/officeart/2018/5/layout/IconLeafLabelList"/>
    <dgm:cxn modelId="{CFA59B96-2319-42A2-AD78-E210C95E6C79}" type="presParOf" srcId="{13367A6D-89E0-48ED-B33A-EC9D3CDB3A93}" destId="{1C3A9672-1AF0-4A65-96DC-7536DA56B92E}" srcOrd="2" destOrd="0" presId="urn:microsoft.com/office/officeart/2018/5/layout/IconLeafLabelList"/>
    <dgm:cxn modelId="{05A215B5-37BC-474B-8134-8490811FFF79}" type="presParOf" srcId="{13367A6D-89E0-48ED-B33A-EC9D3CDB3A93}" destId="{42BAB4C1-08A1-45D8-AC27-8DCAF4EDB1E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564F5-B507-42B7-9E2D-530D726ACDEE}">
      <dsp:nvSpPr>
        <dsp:cNvPr id="0" name=""/>
        <dsp:cNvSpPr/>
      </dsp:nvSpPr>
      <dsp:spPr>
        <a:xfrm>
          <a:off x="3292" y="789748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Риккетсии относятся к типу </a:t>
          </a:r>
          <a:r>
            <a:rPr lang="en-US" sz="1400" kern="1200"/>
            <a:t>Proteobacteria, </a:t>
          </a:r>
          <a:r>
            <a:rPr lang="ru-RU" sz="1400" kern="1200"/>
            <a:t>классу </a:t>
          </a:r>
          <a:r>
            <a:rPr lang="en-US" sz="1400" kern="1200"/>
            <a:t>Alphaproteobacteria, </a:t>
          </a:r>
          <a:r>
            <a:rPr lang="ru-RU" sz="1400" kern="1200"/>
            <a:t>порядку </a:t>
          </a:r>
          <a:r>
            <a:rPr lang="en-US" sz="1400" kern="1200"/>
            <a:t>Rickettsiales, </a:t>
          </a:r>
          <a:r>
            <a:rPr lang="ru-RU" sz="1400" kern="1200"/>
            <a:t>который включает 2 семейства: семейство </a:t>
          </a:r>
          <a:r>
            <a:rPr lang="en-US" sz="1400" kern="1200"/>
            <a:t>Rickettsiaceae </a:t>
          </a:r>
          <a:r>
            <a:rPr lang="ru-RU" sz="1400" kern="1200"/>
            <a:t>и семейство </a:t>
          </a:r>
          <a:r>
            <a:rPr lang="en-US" sz="1400" kern="1200"/>
            <a:t>Anaplasmataceae. </a:t>
          </a:r>
        </a:p>
      </dsp:txBody>
      <dsp:txXfrm>
        <a:off x="3292" y="789748"/>
        <a:ext cx="2612019" cy="1567211"/>
      </dsp:txXfrm>
    </dsp:sp>
    <dsp:sp modelId="{B2CB39DF-C737-4C6A-9306-5F2AA6A14823}">
      <dsp:nvSpPr>
        <dsp:cNvPr id="0" name=""/>
        <dsp:cNvSpPr/>
      </dsp:nvSpPr>
      <dsp:spPr>
        <a:xfrm>
          <a:off x="2876514" y="789748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Семейство </a:t>
          </a:r>
          <a:r>
            <a:rPr lang="en-US" sz="1400" kern="1200"/>
            <a:t>Rickettsiaceae </a:t>
          </a:r>
          <a:r>
            <a:rPr lang="ru-RU" sz="1400" kern="1200"/>
            <a:t>включает роды </a:t>
          </a:r>
          <a:r>
            <a:rPr lang="en-US" sz="1400" kern="1200"/>
            <a:t>Rickettsia </a:t>
          </a:r>
          <a:r>
            <a:rPr lang="ru-RU" sz="1400" kern="1200"/>
            <a:t>и </a:t>
          </a:r>
          <a:r>
            <a:rPr lang="en-US" sz="1400" kern="1200"/>
            <a:t>Orientia.</a:t>
          </a:r>
        </a:p>
      </dsp:txBody>
      <dsp:txXfrm>
        <a:off x="2876514" y="789748"/>
        <a:ext cx="2612019" cy="1567211"/>
      </dsp:txXfrm>
    </dsp:sp>
    <dsp:sp modelId="{128CBCBB-FEDB-475A-A2B6-FF07E0037FB3}">
      <dsp:nvSpPr>
        <dsp:cNvPr id="0" name=""/>
        <dsp:cNvSpPr/>
      </dsp:nvSpPr>
      <dsp:spPr>
        <a:xfrm>
          <a:off x="5749735" y="789748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Семейство </a:t>
          </a:r>
          <a:r>
            <a:rPr lang="en-US" sz="1400" kern="1200"/>
            <a:t>Anaplasmataceae </a:t>
          </a:r>
          <a:r>
            <a:rPr lang="ru-RU" sz="1400" kern="1200"/>
            <a:t>включает роды </a:t>
          </a:r>
          <a:r>
            <a:rPr lang="en-US" sz="1400" kern="1200"/>
            <a:t>Ehrlichia, Anaplasma, Neorickettsia </a:t>
          </a:r>
          <a:r>
            <a:rPr lang="ru-RU" sz="1400" kern="1200"/>
            <a:t>и </a:t>
          </a:r>
          <a:r>
            <a:rPr lang="en-US" sz="1400" kern="1200"/>
            <a:t>Wolbachia. </a:t>
          </a:r>
        </a:p>
      </dsp:txBody>
      <dsp:txXfrm>
        <a:off x="5749735" y="789748"/>
        <a:ext cx="2612019" cy="1567211"/>
      </dsp:txXfrm>
    </dsp:sp>
    <dsp:sp modelId="{D5040B6E-9446-443E-AF29-BA4C1EB63891}">
      <dsp:nvSpPr>
        <dsp:cNvPr id="0" name=""/>
        <dsp:cNvSpPr/>
      </dsp:nvSpPr>
      <dsp:spPr>
        <a:xfrm>
          <a:off x="8622957" y="789748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Род </a:t>
          </a:r>
          <a:r>
            <a:rPr lang="en-US" sz="1400" kern="1200"/>
            <a:t>Rickettsia </a:t>
          </a:r>
          <a:r>
            <a:rPr lang="ru-RU" sz="1400" kern="1200"/>
            <a:t>в настоящее время объединяет более 25 видов. </a:t>
          </a:r>
          <a:endParaRPr lang="en-US" sz="1400" kern="1200"/>
        </a:p>
      </dsp:txBody>
      <dsp:txXfrm>
        <a:off x="8622957" y="789748"/>
        <a:ext cx="2612019" cy="1567211"/>
      </dsp:txXfrm>
    </dsp:sp>
    <dsp:sp modelId="{F2E701B1-1888-4A75-B939-D60274D065EA}">
      <dsp:nvSpPr>
        <dsp:cNvPr id="0" name=""/>
        <dsp:cNvSpPr/>
      </dsp:nvSpPr>
      <dsp:spPr>
        <a:xfrm>
          <a:off x="3292" y="2618162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 генетическим особенностям виды распределяются на 3 группы:</a:t>
          </a:r>
          <a:endParaRPr lang="en-US" sz="1400" kern="1200"/>
        </a:p>
      </dsp:txBody>
      <dsp:txXfrm>
        <a:off x="3292" y="2618162"/>
        <a:ext cx="2612019" cy="1567211"/>
      </dsp:txXfrm>
    </dsp:sp>
    <dsp:sp modelId="{C0D05021-B4C6-4B4C-BBF7-5C29BDEE7769}">
      <dsp:nvSpPr>
        <dsp:cNvPr id="0" name=""/>
        <dsp:cNvSpPr/>
      </dsp:nvSpPr>
      <dsp:spPr>
        <a:xfrm>
          <a:off x="2876514" y="2618162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- группа клещевой пятнистой лихорадки включает 4 подгруппы: </a:t>
          </a:r>
          <a:r>
            <a:rPr lang="en-US" sz="1400" kern="1200"/>
            <a:t>R. rickettsii, R. massiliae, R. akari, R. helvetica; </a:t>
          </a:r>
        </a:p>
      </dsp:txBody>
      <dsp:txXfrm>
        <a:off x="2876514" y="2618162"/>
        <a:ext cx="2612019" cy="1567211"/>
      </dsp:txXfrm>
    </dsp:sp>
    <dsp:sp modelId="{986DC5DA-7878-4E65-A2DA-762D499389CD}">
      <dsp:nvSpPr>
        <dsp:cNvPr id="0" name=""/>
        <dsp:cNvSpPr/>
      </dsp:nvSpPr>
      <dsp:spPr>
        <a:xfrm>
          <a:off x="5749735" y="2618162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</a:t>
          </a:r>
          <a:r>
            <a:rPr lang="ru-RU" sz="1400" kern="1200"/>
            <a:t>группа сыпного тифа включает одну подгруппу </a:t>
          </a:r>
          <a:r>
            <a:rPr lang="en-US" sz="1400" kern="1200"/>
            <a:t>R. prowazekii;</a:t>
          </a:r>
        </a:p>
      </dsp:txBody>
      <dsp:txXfrm>
        <a:off x="5749735" y="2618162"/>
        <a:ext cx="2612019" cy="1567211"/>
      </dsp:txXfrm>
    </dsp:sp>
    <dsp:sp modelId="{FDAA15CE-0827-4D05-BB4B-0A6E24C98D91}">
      <dsp:nvSpPr>
        <dsp:cNvPr id="0" name=""/>
        <dsp:cNvSpPr/>
      </dsp:nvSpPr>
      <dsp:spPr>
        <a:xfrm>
          <a:off x="8622957" y="2618162"/>
          <a:ext cx="2612019" cy="1567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</a:t>
          </a:r>
          <a:r>
            <a:rPr lang="ru-RU" sz="1400" kern="1200"/>
            <a:t>предковая группа включает одну подгруппу </a:t>
          </a:r>
          <a:r>
            <a:rPr lang="en-US" sz="1400" kern="1200"/>
            <a:t>R. canadensis. </a:t>
          </a:r>
        </a:p>
      </dsp:txBody>
      <dsp:txXfrm>
        <a:off x="8622957" y="2618162"/>
        <a:ext cx="2612019" cy="1567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2896B-13A3-443B-BB47-F440DDC9293B}">
      <dsp:nvSpPr>
        <dsp:cNvPr id="0" name=""/>
        <dsp:cNvSpPr/>
      </dsp:nvSpPr>
      <dsp:spPr>
        <a:xfrm>
          <a:off x="400028" y="340691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F3615-77EF-435F-BF5A-6CD0123679A3}">
      <dsp:nvSpPr>
        <dsp:cNvPr id="0" name=""/>
        <dsp:cNvSpPr/>
      </dsp:nvSpPr>
      <dsp:spPr>
        <a:xfrm>
          <a:off x="663279" y="603941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8EE2F-A864-4A1E-AE78-54DFE33C7A94}">
      <dsp:nvSpPr>
        <dsp:cNvPr id="0" name=""/>
        <dsp:cNvSpPr/>
      </dsp:nvSpPr>
      <dsp:spPr>
        <a:xfrm>
          <a:off x="5153" y="1960691"/>
          <a:ext cx="2025000" cy="211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Резервуаром возбудителя и источником инфекции являются грызуны – серые и черные крысы и домашние мыши. </a:t>
          </a:r>
          <a:endParaRPr lang="en-US" sz="1100" kern="1200"/>
        </a:p>
      </dsp:txBody>
      <dsp:txXfrm>
        <a:off x="5153" y="1960691"/>
        <a:ext cx="2025000" cy="2116406"/>
      </dsp:txXfrm>
    </dsp:sp>
    <dsp:sp modelId="{A77EDF8E-665F-4749-ABC9-A9E4BD434AD1}">
      <dsp:nvSpPr>
        <dsp:cNvPr id="0" name=""/>
        <dsp:cNvSpPr/>
      </dsp:nvSpPr>
      <dsp:spPr>
        <a:xfrm>
          <a:off x="2779404" y="340691"/>
          <a:ext cx="1235250" cy="12352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F7973-7D87-4741-B257-8DDC5D995657}">
      <dsp:nvSpPr>
        <dsp:cNvPr id="0" name=""/>
        <dsp:cNvSpPr/>
      </dsp:nvSpPr>
      <dsp:spPr>
        <a:xfrm>
          <a:off x="3042654" y="603941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B4C1-08A1-45D8-AC27-8DCAF4EDB1EE}">
      <dsp:nvSpPr>
        <dsp:cNvPr id="0" name=""/>
        <dsp:cNvSpPr/>
      </dsp:nvSpPr>
      <dsp:spPr>
        <a:xfrm>
          <a:off x="2384529" y="1960691"/>
          <a:ext cx="2025000" cy="211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/>
            <a:t>Переносчиками возбудителя эндемического сыпного тифа являются крысиные блохи </a:t>
          </a:r>
          <a:r>
            <a:rPr lang="en-US" sz="1100" kern="1200" dirty="0" err="1"/>
            <a:t>Xenopsylla</a:t>
          </a:r>
          <a:r>
            <a:rPr lang="en-US" sz="1100" kern="1200" dirty="0"/>
            <a:t> </a:t>
          </a:r>
          <a:r>
            <a:rPr lang="en-US" sz="1100" kern="1200" dirty="0" err="1"/>
            <a:t>cheopsis</a:t>
          </a:r>
          <a:r>
            <a:rPr lang="en-US" sz="1100" kern="1200" dirty="0"/>
            <a:t> </a:t>
          </a:r>
          <a:r>
            <a:rPr lang="ru-RU" sz="1100" kern="1200" dirty="0"/>
            <a:t>и </a:t>
          </a:r>
          <a:r>
            <a:rPr lang="en-US" sz="1100" kern="1200" dirty="0" err="1"/>
            <a:t>Ceratophyllus</a:t>
          </a:r>
          <a:r>
            <a:rPr lang="en-US" sz="1100" kern="1200" dirty="0"/>
            <a:t> fasciatus</a:t>
          </a:r>
          <a:r>
            <a:rPr lang="ru-RU" sz="1100" kern="1200" dirty="0"/>
            <a:t>. Инфицирование возможно также при укусе человека крысиным клещом </a:t>
          </a:r>
          <a:r>
            <a:rPr lang="en-US" sz="1100" kern="1200" dirty="0" err="1"/>
            <a:t>Bdelonyssus</a:t>
          </a:r>
          <a:r>
            <a:rPr lang="en-US" sz="1100" kern="1200" dirty="0"/>
            <a:t> </a:t>
          </a:r>
          <a:r>
            <a:rPr lang="en-US" sz="1100" kern="1200" dirty="0" err="1"/>
            <a:t>bacoti</a:t>
          </a:r>
          <a:r>
            <a:rPr lang="en-US" sz="1100" kern="1200" dirty="0"/>
            <a:t>. </a:t>
          </a:r>
        </a:p>
      </dsp:txBody>
      <dsp:txXfrm>
        <a:off x="2384529" y="1960691"/>
        <a:ext cx="2025000" cy="211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09:06:10.85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1047 169 24575,'6'-1'0,"0"2"0,0-1 0,0 1 0,0 0 0,0 0 0,9 4 0,-13-5 0,-1 1 0,0-1 0,1 1 0,-1 0 0,0-1 0,1 1 0,-1 0 0,0 0 0,0 0 0,0 0 0,0 0 0,0 0 0,0 0 0,0 0 0,0 1 0,0-1 0,-1 0 0,1 1 0,0-1 0,-1 0 0,1 1 0,-1-1 0,0 1 0,1-1 0,-1 1 0,0-1 0,0 1 0,0-1 0,0 1 0,0-1 0,0 1 0,-1 1 0,1-2 0,-1 1 0,0 0 0,1 0 0,-1-1 0,0 1 0,0 0 0,-1-1 0,1 1 0,0-1 0,0 0 0,-1 1 0,1-1 0,-1 0 0,1 0 0,-1 0 0,1 0 0,-1 0 0,0 0 0,1 0 0,-1 0 0,0-1 0,0 1 0,0-1 0,1 1 0,-4-1 0,-51 6 0,50-6 0,-288-3 0,306-5 0,15-1 0,-1 5 0,0 1 0,37 1 0,-40 2 0,0-1 0,0 0 0,38-9 0,-39 4 0,-1 2 0,1 0 0,0 2 0,0 0 0,42 3 0,-60 0 0,-1 0 0,1 0 0,0 1 0,0-1 0,-1 1 0,1-1 0,-1 1 0,0 0 0,1 1 0,-1-1 0,0 1 0,0-1 0,0 1 0,-1 0 0,1 0 0,-1 0 0,1 0 0,-1 0 0,0 1 0,3 6 0,3 9 0,0 0 0,10 34 0,-14-37 0,5 10 0,-6-21 0,-1 0 0,0 0 0,0 1 0,-1 0 0,1-1 0,-1 1 0,-1-1 0,1 12 0,-1-17 0,0 1 0,0-1 0,0 1 0,0-1 0,0 0 0,0 1 0,0-1 0,-1 1 0,1-1 0,0 1 0,0-1 0,0 1 0,-1-1 0,1 0 0,0 1 0,-1-1 0,1 0 0,0 1 0,0-1 0,-1 0 0,1 1 0,-1-1 0,1 0 0,0 0 0,-1 1 0,1-1 0,-1 0 0,1 0 0,-1 0 0,1 0 0,0 1 0,-1-1 0,1 0 0,-1 0 0,1 0 0,-1 0 0,1 0 0,-1 0 0,1 0 0,-1 0 0,1 0 0,-1-1 0,1 1 0,-1 0 0,1 0 0,-1-1 0,-26-12 0,16 6 0,-3 2 0,1 1 0,-1 0 0,0 1 0,0 0 0,-25 0 0,-77 4 0,55 1 0,-7-1 0,-93-2 0,158 1 0,0-1 0,0 1 0,1-1 0,-1 0 0,0 0 0,1 0 0,-1 0 0,1-1 0,-1 1 0,1 0 0,0-1 0,-4-3 0,5 4 0,1 1 0,-1-1 0,1 1 0,0-1 0,-1 1 0,1-1 0,0 1 0,-1-1 0,1 1 0,0-1 0,0 1 0,-1-1 0,1 1 0,0-1 0,0 0 0,0 1 0,0-1 0,0 1 0,0-1 0,0 0 0,0 1 0,0-1 0,1 0 0,-1 0 0,1 0 0,0 0 0,-1 0 0,1 0 0,0 0 0,0 0 0,0 0 0,0 0 0,0 1 0,0-1 0,0 0 0,0 1 0,0-1 0,0 1 0,0-1 0,2 0 0,10-2 0,-1 0 0,1 0 0,-1 1 0,1 1 0,22 0 0,-18 1 0,-1-1 0,1 0 0,15-4 0,-4-1 0,54-4 0,-88 10 0,-13 2 0,-1-1 0,1-1 0,-1-1 0,0 0 0,-21-5 0,40 6 0,0-1 0,-1 1 0,1 0 0,0-1 0,0 1 0,0 0 0,0-1 0,0 0 0,-1 1 0,1-1 0,0 1 0,0-1 0,0 0 0,1 0 0,-1 0 0,0 0 0,0 0 0,0 0 0,1 0 0,-1 0 0,0 0 0,1 0 0,-1 0 0,1 0 0,-1 0 0,1 0 0,-1-2 0,2 1 0,-1 1 0,1-1 0,-1 0 0,1 1 0,0-1 0,-1 0 0,1 1 0,0-1 0,0 1 0,0 0 0,0-1 0,1 1 0,-1 0 0,0 0 0,1-1 0,1 0 0,8-6 0,0 1 0,1 0 0,21-9 0,-21 11 0,1 1 0,0 0 0,0 1 0,0 1 0,0 0 0,16 0 0,84 4 0,-44 1 0,-65-4 0,0 1 0,1 1 0,-1-1 0,0 0 0,0 1 0,0 0 0,0 0 0,1 1 0,-2-1 0,1 1 0,0-1 0,0 1 0,6 5 0,-8-5 0,0 0 0,0 0 0,0 1 0,0-1 0,-1 1 0,1 0 0,-1-1 0,1 1 0,-1 0 0,0 0 0,0 0 0,0 0 0,0 0 0,-1 0 0,1 0 0,-1 0 0,0 0 0,0 0 0,-1 5 0,2-6 0,-1 0 0,0 0 0,-1 0 0,1 0 0,0 0 0,-1 0 0,1 0 0,-1 0 0,1 0 0,-1 0 0,0 0 0,0 0 0,0-1 0,0 1 0,0 0 0,0-1 0,0 1 0,-1 0 0,1-1 0,-1 0 0,1 1 0,-1-1 0,1 0 0,-1 0 0,0 0 0,1 0 0,-1 0 0,0 0 0,0 0 0,-4 0 0,3 0 0,0-1 0,-1 0 0,1 0 0,0 0 0,-1 0 0,1-1 0,0 0 0,-1 1 0,1-1 0,0 0 0,0 0 0,0-1 0,0 1 0,0-1 0,0 1 0,0-1 0,0 0 0,-2-3 0,-10-9 0,1-2 0,0 0 0,1-1 0,1 0 0,-12-23 0,-31-41 0,53 79 0,1 0 0,-1 1 0,1-1 0,-1 0 0,0 1 0,1-1 0,-1 1 0,0 0 0,0-1 0,0 1 0,0 0 0,0 0 0,0 0 0,0 0 0,-1 1 0,-2-2 0,4 3 0,0-1 0,0 0 0,0 1 0,-1-1 0,1 0 0,0 1 0,0-1 0,0 1 0,0 0 0,0-1 0,0 1 0,0 0 0,0 0 0,0 0 0,0-1 0,1 1 0,-1 0 0,0 0 0,1 0 0,-1 0 0,0 0 0,1 1 0,-1-1 0,1 0 0,0 0 0,-1 0 0,1 0 0,0 0 0,0 1 0,-1-1 0,1 0 0,0 2 0,-1 6 0,-1 0 0,1 0 0,1 0 0,-1 0 0,2 0 0,-1 0 0,1 0 0,1 0 0,-1 0 0,1-1 0,1 1 0,0 0 0,0-1 0,1 0 0,0 0 0,0 0 0,1 0 0,0-1 0,0 1 0,1-1 0,-1 0 0,2-1 0,6 7 0,-10-11 0,0 0 0,-1 0 0,1 1 0,-1-1 0,0 1 0,0 0 0,0-1 0,0 1 0,0 0 0,0 0 0,-1 0 0,0 1 0,1-1 0,0 6 0,-2-9 0,0 0 0,0 0 0,0 0 0,0 1 0,0-1 0,0 0 0,0 0 0,0 0 0,0 1 0,0-1 0,0 0 0,0 0 0,0 0 0,0 1 0,0-1 0,0 0 0,0 0 0,0 0 0,0 1 0,0-1 0,-1 0 0,1 0 0,0 0 0,0 0 0,0 1 0,0-1 0,0 0 0,-1 0 0,1 0 0,0 0 0,0 0 0,0 0 0,0 1 0,-1-1 0,1 0 0,0 0 0,0 0 0,0 0 0,-1 0 0,1 0 0,0 0 0,0 0 0,-1 0 0,-11-4 0,-11-12 0,23 16 0,-14-9 0,0 1 0,0 0 0,-1 2 0,1-1 0,-2 2 0,1 0 0,0 1 0,-1 0 0,0 1 0,-17 0 0,1-2 0,-34-10 0,31 4 0,11 3 0,-1 1 0,1 1 0,-49-5 0,-76-6 0,69 6 0,74 9 0,0 0 0,0 0 0,0 0 0,0-1 0,1 0 0,-1 0 0,1-1 0,0 0 0,0 0 0,0 0 0,1 0 0,-1-1 0,1 0 0,0 0 0,0 0 0,1 0 0,-1 0 0,1-1 0,0 0 0,1 0 0,-4-10 0,8 10 0,6 9 0,8 11 0,-13-9 0,0 0 0,0 0 0,-1 0 0,1 0 0,-1 1 0,0-1 0,-1 1 0,1-1 0,0 12 0,0 54 0,-3-58 0,1 0 0,0 0 0,1 0 0,4 23 0,-5-36 0,0 1 0,0-1 0,0 1 0,0-1 0,0 1 0,0-1 0,0 1 0,0-1 0,1 1 0,-1-1 0,0 1 0,0-1 0,0 1 0,0-1 0,1 1 0,-1-1 0,0 0 0,1 1 0,-1-1 0,0 1 0,1-1 0,-1 0 0,0 1 0,1-1 0,-1 0 0,1 0 0,-1 1 0,0-1 0,1 0 0,0 1 0,6-15 0,-1-25 0,-4-12 0,-4-71 0,2 119 0,-1 0 0,0 0 0,0-1 0,0 1 0,0 0 0,0 0 0,-1 0 0,1 0 0,-1 0 0,0 1 0,-2-4 0,3 6 0,1-1 0,0 1 0,-1-1 0,1 1 0,-1-1 0,1 1 0,-1 0 0,1-1 0,-1 1 0,1 0 0,-1 0 0,0-1 0,1 1 0,-1 0 0,1 0 0,-1 0 0,0-1 0,1 1 0,-1 0 0,0 0 0,1 0 0,-1 0 0,0 1 0,0-1 0,0 1 0,0-1 0,0 1 0,0 0 0,0-1 0,0 1 0,0 0 0,1 0 0,-1 0 0,0 0 0,0 0 0,1 0 0,-1 0 0,1 0 0,-1 0 0,1 0 0,-1 0 0,1 1 0,-5 17 0,2-1 0,0 0 0,0 1 0,2 0 0,1-1 0,0 1 0,3 18 0,-1 15 0,0-14 0,-1-19 0,-1 1 0,-3 30 0,4-49 0,-1-1 0,0 0 0,0 1 0,0-1 0,0 0 0,0 1 0,0-1 0,0 0 0,0 1 0,0-1 0,0 0 0,0 1 0,-1-1 0,1 0 0,0 1 0,0-1 0,0 0 0,0 1 0,0-1 0,-1 0 0,1 0 0,0 1 0,0-1 0,-1 0 0,1 0 0,0 1 0,0-1 0,-1 0 0,1 0 0,0 0 0,0 1 0,-1-1 0,1 0 0,0 0 0,-1 0 0,0 0 0,-7-11 0,-6-25 0,14 33 0,-6-16 0,2-2 0,-3-24 0,4 25 0,-10-39 0,13 59 0,0-1 0,0 0 0,0 1 0,0-1 0,0 1 0,0-1 0,0 1 0,0-1 0,-1 1 0,1-1 0,0 1 0,0-1 0,-1 1 0,1-1 0,0 1 0,-1-1 0,1 1 0,0-1 0,-1 1 0,1-1 0,-1 1 0,1 0 0,0-1 0,-1 1 0,1 0 0,-1 0 0,1-1 0,-2 1 0,-4 13 0,1 27 0,4-24 0,-1-4 0,2 0 0,0-1 0,0 1 0,4 22 0,-3-31 0,0-1 0,-1 1 0,1 0 0,0-1 0,1 1 0,-1-1 0,0 1 0,1-1 0,-1 0 0,1 1 0,0-1 0,0 0 0,0 0 0,0 0 0,0-1 0,0 1 0,0 0 0,1-1 0,-1 1 0,1-1 0,-1 0 0,1 0 0,-1 0 0,1 0 0,5 1 0,19 1 0,0 0 0,0-2 0,1-2 0,30-3 0,23 0 0,-50 3 0,-21-1 0,0 2 0,0-1 0,0 1 0,-1 1 0,1 0 0,0 0 0,15 5 0,-24-6 0,-1 0 0,0 0 0,0 0 0,0 0 0,1 0 0,-1 0 0,0 0 0,0 0 0,0 0 0,0 0 0,1 0 0,-1 0 0,0 0 0,0 1 0,0-1 0,1 0 0,-1 0 0,0 0 0,0 0 0,0 0 0,0 1 0,0-1 0,0 0 0,1 0 0,-1 0 0,0 0 0,0 1 0,0-1 0,0 0 0,0 0 0,0 0 0,0 1 0,0-1 0,0 0 0,0 0 0,0 0 0,0 1 0,0-1 0,0 0 0,0 0 0,0 0 0,0 1 0,0-1 0,0 0 0,0 0 0,0 0 0,0 1 0,0-1 0,-12 6 0,-18 0 0,-27-1 0,1-2 0,-86-8 0,140 4 0,-1 1 0,1 0 0,0-1 0,-1 1 0,1-1 0,0 1 0,0-1 0,-1 0 0,1 0 0,0 0 0,0 0 0,0-1 0,0 1 0,0 0 0,0-1 0,1 0 0,-1 1 0,0-1 0,1 0 0,-1 0 0,-2-4 0,3 3 0,0-1 0,0 1 0,0-1 0,0 0 0,0 1 0,1-1 0,-1 0 0,1 1 0,0-1 0,0 0 0,1 0 0,0-7 0,1 5 0,-1 0 0,1 0 0,0 0 0,0 0 0,0 0 0,1 0 0,0 1 0,0-1 0,1 1 0,-1 0 0,1 0 0,0 0 0,1 1 0,-1-1 0,1 1 0,10-7 0,-4 7 0,1 0 0,0 1 0,0 1 0,0 0 0,1 0 0,-1 2 0,0-1 0,15 2 0,-8 0 0,-1-2 0,31-4 0,7-3 0,1 2 0,104 3 0,-136 4 0,-24-2 0,1 1 0,-1 0 0,0 0 0,0 0 0,0 0 0,0 0 0,1 0 0,-1 0 0,0 0 0,0 1 0,0-1 0,0 0 0,0 1 0,0-1 0,0 1 0,0-1 0,0 1 0,0-1 0,0 1 0,0 0 0,0 0 0,0-1 0,0 1 0,0 1 0,-1-1 0,1 0 0,-1 0 0,-1 0 0,1 0 0,0 0 0,0 0 0,0 0 0,0 0 0,-1 0 0,1 0 0,0 0 0,-1 0 0,1 0 0,-1 0 0,1 0 0,-1 0 0,0 0 0,1 0 0,-1 0 0,-1 0 0,-3 5 0,0-1 0,-1 0 0,0 0 0,1-1 0,-2 0 0,-9 5 0,-88 24 0,97-31 0,0 1 0,0-1 0,0 0 0,-1-1 0,-11 2 0,18-3 0,0 0 0,0 0 0,0 0 0,1 0 0,-1 0 0,0 0 0,0 0 0,0-1 0,0 1 0,1 0 0,-1 0 0,0-1 0,0 1 0,0 0 0,1-1 0,-1 1 0,0-1 0,0 1 0,1-1 0,-1 1 0,1-1 0,-2-1 0,2 1 0,-1-1 0,1 1 0,0-1 0,0 1 0,0 0 0,0-1 0,1 1 0,-1 0 0,0-1 0,0 1 0,1 0 0,-1-1 0,1 1 0,-1 0 0,1-1 0,0 1 0,-1 0 0,1 0 0,0 0 0,1-1 0,6-8 0,1 0 0,0 1 0,1 0 0,0 1 0,0 0 0,0 0 0,1 1 0,1 1 0,-1 0 0,1 0 0,0 1 0,0 1 0,0 0 0,16-3 0,-23 5 0,-1 1 0,1-1 0,-1-1 0,1 1 0,-1-1 0,0 0 0,0 0 0,0 0 0,0 0 0,0 0 0,-1-1 0,0 0 0,0 0 0,4-5 0,-4 4 0,1 0 0,0 1 0,0-1 0,0 1 0,1 0 0,-1 0 0,1 0 0,0 1 0,0-1 0,7-2 0,5 1 0,0 2 0,0 0 0,0 0 0,0 2 0,0 0 0,1 1 0,23 3 0,6-1 0,-42-2 0,-1 0 0,0 0 0,0 1 0,0-1 0,0 1 0,1 0 0,-1 0 0,0 0 0,0 1 0,-1-1 0,1 1 0,0 0 0,6 4 0,-7-3 0,-1 0 0,0 0 0,1 0 0,-2 0 0,1 0 0,0 0 0,0 0 0,-1 0 0,0 1 0,0-1 0,0 1 0,0-1 0,0 1 0,-1-1 0,1 1 0,-1 6 0,1 5 0,-1 1 0,0 0 0,-4 22 0,2-31 0,1 0 0,-1 0 0,0 0 0,-1 0 0,0-1 0,0 1 0,0-1 0,-1 0 0,-7 11 0,10-17 0,1 1 0,0-1 0,0 0 0,-1 1 0,1-1 0,0 0 0,-1 1 0,1-1 0,-1 0 0,1 1 0,0-1 0,-1 0 0,1 0 0,-1 0 0,1 1 0,-1-1 0,1 0 0,0 0 0,-1 0 0,1 0 0,-1 0 0,1 0 0,-1 0 0,1 0 0,-1 0 0,1 0 0,-1 0 0,1 0 0,-1 0 0,0 0 0,-11-13 0,-7-34 0,13 29 0,-2 3 0,-1 0 0,0 1 0,-12-14 0,-14-20 0,31 42 0,0-1 0,-1 2 0,0-1 0,0 1 0,-1-1 0,1 2 0,-1-1 0,0 0 0,-1 1 0,1 0 0,-1 1 0,1 0 0,-1 0 0,0 0 0,0 0 0,-1 1 0,1 1 0,-9-2 0,-13 0 0,-1 1 0,1 1 0,-42 5 0,-2 0 0,-12-5 0,-75 3 0,47 23 0,109-25 0,0 0 0,-1 1 0,1 0 0,0 0 0,-1 0 0,1 1 0,0-1 0,0 1 0,0 0 0,0 0 0,1 1 0,-1-1 0,-6 6 0,9-6 0,0 0 0,0-1 0,0 1 0,0 0 0,0 0 0,0 0 0,0 0 0,1 0 0,-1 0 0,1 0 0,-1 1 0,1-1 0,0 0 0,0 0 0,0 0 0,0 0 0,0 0 0,0 0 0,1 1 0,-1-1 0,1 0 0,0 0 0,-1 0 0,1 0 0,0 0 0,0 0 0,0-1 0,0 1 0,1 0 0,1 2 0,0 0 0,1 0 0,-1 0 0,1-1 0,-1 1 0,1-1 0,0 0 0,0 0 0,1 0 0,-1-1 0,0 0 0,1 1 0,0-2 0,-1 1 0,1 0 0,8 1 0,2-1 0,0 0 0,0-1 0,28-1 0,-44 1 0,-1-1 0,1 0 0,0 1 0,0-1 0,0 1 0,0-1 0,-1 1 0,1-1 0,0 1 0,0 0 0,0-1 0,0 1 0,0 0 0,1 0 0,-1 0 0,0 0 0,0 0 0,0 0 0,1 0 0,-1 0 0,0 2 0,-13 38 0,11-20 0,0 0 0,1 26 0,4-47 0,-1-1 0,1 1 0,0 0 0,0-1 0,0 1 0,-1-1 0,1 1 0,0-1 0,-1 0 0,1 0 0,0 0 0,-1 0 0,1 0 0,-1 0 0,1 0 0,0-2 0,28-14 0,24 5 0,-45 11 0,-1-1 0,1 0 0,0 0 0,-1 0 0,0-1 0,1-1 0,-1 1 0,14-10 0,-15 8 0,0 0 0,0 1 0,0 0 0,0 1 0,0-1 0,9-2 0,-14 6 0,-1 0 0,0-1 0,0 1 0,1 0 0,-1 0 0,0 0 0,1 0 0,-1 0 0,0 0 0,1 0 0,-1 0 0,0 0 0,0 1 0,1-1 0,-1 0 0,0 1 0,0-1 0,1 1 0,-1 0 0,0-1 0,0 1 0,0 0 0,0 0 0,0 0 0,0-1 0,0 1 0,0 0 0,0 0 0,-1 1 0,1-1 0,0 0 0,-1 0 0,1 0 0,0 0 0,-1 1 0,0-1 0,1 0 0,-1 0 0,0 1 0,1-1 0,-1 0 0,0 1 0,0-1 0,0 0 0,0 2 0,0 0 0,-1 0 0,1 0 0,0 0 0,-1 0 0,1 0 0,-1 0 0,0-1 0,0 1 0,0 0 0,-1-1 0,1 1 0,0 0 0,-1-1 0,0 0 0,0 1 0,1-1 0,-1 0 0,0 0 0,-1 0 0,1 0 0,0 0 0,-1-1 0,1 1 0,-1-1 0,1 1 0,-1-1 0,-4 1 0,-3 3 0,-1-1 0,0-1 0,-1 0 0,1 0 0,-20 1 0,-157-3 0,100-3 0,82 2 0,0 0 0,0-1 0,1 1 0,-1-1 0,0-1 0,0 1 0,1-1 0,-11-4 0,15 5 0,-1 0 0,1 0 0,0 0 0,-1 0 0,1 0 0,0 0 0,0 0 0,0 0 0,0-1 0,0 1 0,0 0 0,0-1 0,0 1 0,0-1 0,1 1 0,-1-1 0,1 1 0,-1-1 0,1 1 0,-1-1 0,1 0 0,0 1 0,0-1 0,0 0 0,0 1 0,0-1 0,0 0 0,1 1 0,-1-1 0,0 1 0,1-1 0,-1 0 0,1 1 0,0-1 0,-1 1 0,2-2 0,0 0 0,0 0 0,0 0 0,0 0 0,0 0 0,1 0 0,0 1 0,-1-1 0,1 1 0,0 0 0,0 0 0,0 0 0,0 0 0,0 1 0,1-1 0,-1 1 0,0-1 0,1 1 0,-1 0 0,1 1 0,-1-1 0,5 0 0,12-1 0,0 1 0,32 1 0,-30 1 0,78-1 0,106 4 0,-179 4 0,-21-2 0,-17 0 0,-11-2 0,0-1 0,0-1 0,-1-1 0,-32-3 0,11 1 0,39 1 0,0 0 0,0 0 0,0-1 0,-1 1 0,1-1 0,0-1 0,0 1 0,0-1 0,-6-2 0,10 3 0,-1 0 0,1 0 0,0 0 0,-1 0 0,1-1 0,0 1 0,0 0 0,0-1 0,0 1 0,0 0 0,1-1 0,-1 1 0,0-1 0,1 1 0,-1-1 0,1 0 0,-1 1 0,1-1 0,0 1 0,-1-1 0,1 0 0,0 1 0,0-1 0,0 0 0,1 1 0,-1-1 0,0 0 0,1 1 0,-1-1 0,1 0 0,-1 1 0,2-3 0,0 0 0,0 0 0,1 0 0,-1 0 0,1 0 0,0 1 0,0-1 0,0 1 0,0 0 0,1 0 0,-1 0 0,1 1 0,0-1 0,0 1 0,0-1 0,0 1 0,0 1 0,6-3 0,3-1 0,1 1 0,-1 1 0,1 0 0,20-2 0,15 2 0,92 7 0,-139-4 0,-1 0 0,0 0 0,1 0 0,-1 0 0,0 0 0,1 1 0,-1-1 0,0 0 0,1 1 0,-1-1 0,0 1 0,0-1 0,0 1 0,1 0 0,-1-1 0,0 1 0,0 0 0,0 0 0,0 0 0,0 0 0,0 0 0,0 0 0,-1 0 0,1 0 0,0 0 0,-1 0 0,2 3 0,-2-3 0,0 0 0,-1 0 0,1 1 0,-1-1 0,1 0 0,0 0 0,-1 0 0,0 0 0,1 1 0,-1-1 0,0 0 0,0 0 0,1 0 0,-1 0 0,0-1 0,0 1 0,0 0 0,0 0 0,0 0 0,0-1 0,0 1 0,-1-1 0,1 1 0,0-1 0,0 1 0,0-1 0,-1 1 0,1-1 0,-2 0 0,-19 5 0,-1-1 0,1-2 0,-1 0 0,0-1 0,-38-4 0,10 2 0,44 1 0,0-1 0,0 1 0,0-1 0,0 0 0,0-1 0,1 1 0,-1-1 0,0-1 0,1 1 0,0-1 0,-1 0 0,1-1 0,0 1 0,1-1 0,-1-1 0,-8-7 0,9 8 0,0 0 0,0 0 0,0 1 0,-1-1 0,1 1 0,-1 0 0,0 1 0,0 0 0,0-1 0,0 2 0,0-1 0,0 1 0,-7-1 0,-11 0 0,0 2 0,-29 2 0,-23-1 0,73-1 0,-1-1 0,1 0 0,0 1 0,0-1 0,0-1 0,0 1 0,0 0 0,0-1 0,1 1 0,-1-1 0,0 0 0,1 0 0,-3-2 0,4 3 0,0 0 0,0 1 0,1-1 0,-1 0 0,0 0 0,0 0 0,1 0 0,-1 0 0,1 0 0,-1 0 0,1 0 0,-1 0 0,1 0 0,0 0 0,-1 0 0,1 0 0,0 0 0,0 0 0,0-1 0,0 1 0,0 0 0,0 0 0,0 0 0,0 0 0,1 0 0,-1 0 0,0 0 0,1-1 0,-1 1 0,0 0 0,1 0 0,-1 0 0,1 0 0,0 1 0,-1-1 0,1 0 0,0 0 0,1-1 0,-1 1 0,-1 1 0,1-1 0,-1 0 0,1 1 0,0-1 0,0 1 0,-1 0 0,1-1 0,0 1 0,-1 0 0,1-1 0,0 1 0,0 0 0,0 0 0,-1-1 0,1 1 0,0 0 0,0 0 0,0 0 0,0 0 0,-1 0 0,1 0 0,0 1 0,0-1 0,1 0 0,0 1 0,0 0 0,0 1 0,0-1 0,0 0 0,0 1 0,0-1 0,-1 1 0,1-1 0,2 4 0,23 39 0,11 39 0,-23-47 0,1-1 0,25 39 0,-19-30 0,-21-42 0,-1-1 0,1 0 0,-1 0 0,1 0 0,-1 1 0,1-1 0,-1 0 0,0 0 0,1 1 0,-1-1 0,0 0 0,0 1 0,0-1 0,0 0 0,0 1 0,0-1 0,-1 0 0,1 0 0,0 1 0,-1-1 0,1 0 0,-1 0 0,1 1 0,-1-1 0,0 0 0,1 0 0,-1 0 0,0 0 0,0 0 0,0 0 0,0 0 0,-1 1 0,1-2 0,0 1 0,0-1 0,0 0 0,0 0 0,0 0 0,0-1 0,0 1 0,0 0 0,0 0 0,0 0 0,0-1 0,0 1 0,0-1 0,0 1 0,1 0 0,-1-1 0,0 1 0,0-1 0,0 0 0,1 1 0,-1-1 0,0 0 0,1 1 0,-2-2 0,-18-24 0,15 19 0,-2-3 0,0-1 0,0 1 0,1-1 0,0 0 0,-4-13 0,7 18 0,0-1 0,0 1 0,-1 1 0,0-1 0,-4-5 0,3 6 0,2 0 0,-1 0 0,1-1 0,0 1 0,0-1 0,-3-8 0,-51-158 0,54 169 0,3 11 0,2 14 0,17 77 0,-5 0 0,4 176 0,-17-549 0,-2 117 0,-4 118 0,3 32 0,1 0 0,0 1 0,1-1 0,-1 0 0,1 0 0,1-7 0,0 12 0,-1 0 0,1 0 0,-1 0 0,1 0 0,0 0 0,0 1 0,0-1 0,0 0 0,0 0 0,0 1 0,1-1 0,-1 1 0,1-1 0,-1 1 0,1 0 0,-1-1 0,1 1 0,0 0 0,-1 0 0,1 0 0,0 0 0,0 1 0,0-1 0,0 0 0,2 0 0,14-2 0,0 0 0,0 1 0,0 0 0,0 2 0,36 3 0,-7 0 0,-45-3 0,41 4 0,-42-4 0,0 0 0,0 0 0,1 1 0,-1-1 0,0 0 0,0 1 0,1-1 0,-1 1 0,0-1 0,0 1 0,0 0 0,0 0 0,0-1 0,0 1 0,0 0 0,0 0 0,0 0 0,0 0 0,0 0 0,-1 0 0,1 0 0,0 0 0,-1 0 0,1 0 0,-1 1 0,1-1 0,-1 0 0,1 2 0,-1-2 0,0 0 0,-1 0 0,1 0 0,0 0 0,-1-1 0,1 1 0,0 0 0,-1 0 0,1 0 0,-1 0 0,0-1 0,1 1 0,-1 0 0,1 0 0,-1-1 0,0 1 0,0-1 0,1 1 0,-1 0 0,0-1 0,0 0 0,0 1 0,0-1 0,-1 1 0,-29 9 0,19-6 0,-10 3 0,0-2 0,-1 0 0,1-1 0,-1-2 0,0 0 0,-36-2 0,413 0 0,-142-2 0,-207 2 0,0 0 0,0 1 0,0-1 0,0 1 0,1 0 0,-1 0 0,0 1 0,6 2 0,-10-3 0,0-1 0,0 0 0,0 1 0,-1 0 0,1-1 0,0 1 0,0-1 0,-1 1 0,1 0 0,-1 0 0,1-1 0,0 1 0,-1 0 0,1 0 0,-1 0 0,0-1 0,1 1 0,-1 0 0,0 0 0,1 1 0,-1 0 0,0 0 0,-1-1 0,1 1 0,0 0 0,-1-1 0,1 1 0,-1 0 0,1-1 0,-1 1 0,0-1 0,0 1 0,1-1 0,-1 1 0,0-1 0,-2 2 0,-2 2 0,1 0 0,-1 0 0,0-1 0,-1 1 0,1-1 0,-1-1 0,0 1 0,0-1 0,0 0 0,-10 3 0,-9 3 0,-36 6 0,41-10 0,-92 17 0,0-4 0,-2-5 0,-201-3 0,308-10 0,4 0 0,0 1 0,0-1 0,0 0 0,0 0 0,0-1 0,0 1 0,0 0 0,0-1 0,0 0 0,0 0 0,0 0 0,1 0 0,-1 0 0,0-1 0,-3-1 0,6 2 0,0 1 0,0-1 0,0 1 0,0 0 0,0-1 0,0 1 0,0-1 0,1 1 0,-1 0 0,0-1 0,0 1 0,0-1 0,0 1 0,0 0 0,1-1 0,-1 1 0,0 0 0,0-1 0,1 1 0,-1 0 0,0 0 0,1-1 0,-1 1 0,0 0 0,1 0 0,-1 0 0,0-1 0,1 1 0,-1 0 0,0 0 0,1 0 0,-1 0 0,1 0 0,-1-1 0,0 1 0,1 0 0,-1 0 0,1 0 0,-1 0 0,0 0 0,1 1 0,20-5 0,78-2 0,107 7 0,-73 1 0,339-2 0,-471 0 0,40 4 0,-40-4 0,1 0 0,-1 0 0,0 0 0,0 0 0,0 1 0,1-1 0,-1 1 0,0-1 0,0 1 0,0-1 0,0 1 0,0-1 0,0 1 0,0 0 0,0 0 0,0-1 0,0 1 0,0 0 0,-1 0 0,1 0 0,0 0 0,-1 0 0,1 0 0,0 0 0,-1 0 0,1 1 0,-1-1 0,0 0 0,1 2 0,-1-2 0,-1 1 0,1-1 0,0 0 0,-1 0 0,1 0 0,-1 0 0,0 0 0,1 0 0,-1 0 0,0 0 0,1 0 0,-1 0 0,0-1 0,0 1 0,0 0 0,0 0 0,0-1 0,0 1 0,0-1 0,0 1 0,0-1 0,0 1 0,0-1 0,0 1 0,0-1 0,-1 0 0,-1 0 0,-36 6 0,37-6 0,-33 2 0,-1-2 0,0-1 0,1-2 0,-1-1 0,1-2 0,-43-13 0,-29-6 0,-40-12 0,127 31 0,8 3 0,0 0 0,-21-10 0,31 12 0,1 1 0,-1-1 0,1 1 0,-1-1 0,1 0 0,0 0 0,-1 0 0,1 0 0,0 0 0,0 0 0,0 0 0,0 0 0,0 0 0,0-1 0,0 1 0,0 0 0,0-1 0,0 1 0,1 0 0,-1-1 0,1 1 0,-1-1 0,1 1 0,0-1 0,-1 1 0,1-1 0,0 0 0,0 1 0,0-3 0,1 2 0,0 0 0,0 0 0,-1 1 0,2-1 0,-1 0 0,0 1 0,0-1 0,0 1 0,1-1 0,-1 1 0,1 0 0,-1-1 0,1 1 0,0 0 0,-1 0 0,1 0 0,0 0 0,0 1 0,3-2 0,44-13 0,-28 10 0,50-17 0,131-22 0,-69 24 0,-37 4 0,192-7 0,-244 23 0,-29-2 0,1 2 0,-1 0 0,1 1 0,-1 1 0,19 4 0,-33-6 0,0 0 0,0 0 0,-1 0 0,1 0 0,0 1 0,0-1 0,0 0 0,0 1 0,-1-1 0,1 1 0,0-1 0,0 1 0,-1-1 0,1 1 0,0-1 0,-1 1 0,1 0 0,-1-1 0,1 1 0,-1 0 0,1 0 0,-1-1 0,1 3 0,-1-3 0,0 1 0,0 0 0,0 0 0,-1 0 0,1 0 0,0-1 0,-1 1 0,1 0 0,0 0 0,-1-1 0,1 1 0,-1 0 0,1-1 0,-1 1 0,0 0 0,1-1 0,-1 1 0,0-1 0,0 1 0,-43 22 0,41-21 0,-12 3 0,0 0 0,0-1 0,0-1 0,0 0 0,-20 0 0,13 0 0,-38 8 0,-9-1 0,55-9 0,0 0 0,0 2 0,-15 3 0,28-6 0,1 0 0,-1 0 0,1 0 0,-1 0 0,1 0 0,-1 0 0,1 1 0,-1-1 0,1 0 0,-1 0 0,1 0 0,-1 0 0,1 1 0,-1-1 0,1 0 0,0 1 0,-1-1 0,1 0 0,0 0 0,-1 1 0,1-1 0,0 1 0,-1-1 0,1 0 0,0 1 0,0-1 0,-1 1 0,1-1 0,0 1 0,0-1 0,-1 1 0,15 5 0,25 0 0,101 11 0,-52-5 0,-79-11 0,-1 1 0,1 0 0,-1 0 0,1 1 0,-1 0 0,0 0 0,11 7 0,-17-9 0,-1 0 0,1 0 0,-1 0 0,1 0 0,-1 0 0,0 1 0,1-1 0,-1 1 0,0-1 0,0 0 0,0 1 0,0 0 0,0-1 0,0 1 0,-1-1 0,1 1 0,0 2 0,-1-2 0,0 0 0,0 0 0,-1 0 0,1 0 0,0 0 0,-1-1 0,1 1 0,-1 0 0,0 0 0,0-1 0,0 1 0,0 0 0,0-1 0,0 1 0,0-1 0,0 1 0,0-1 0,-1 0 0,1 1 0,-3 1 0,-8 6 0,1-1 0,-1 0 0,-1-1 0,1-1 0,-1 1 0,0-2 0,-1 0 0,1-1 0,-1 0 0,0-1 0,-23 3 0,-16-2 0,-97-5 0,65-2 0,60 4 0,-27-1 0,49 0 0,0 0 0,0-1 0,0 1 0,1-1 0,-1 0 0,0 0 0,0 0 0,0 0 0,1 0 0,-1-1 0,0 1 0,1-1 0,-4-2 0,5 3 0,0 0 0,1 0 0,-1 1 0,0-1 0,1 0 0,-1 0 0,0 0 0,1 0 0,-1 0 0,1 0 0,-1 0 0,1-1 0,0 1 0,-1 0 0,1 0 0,0 0 0,0 0 0,0 0 0,0-1 0,0 1 0,0 0 0,0 0 0,0 0 0,0 0 0,1 0 0,-1-1 0,0 1 0,1 0 0,-1 0 0,1 0 0,-1 0 0,1 0 0,0 0 0,-1 0 0,1 0 0,0 1 0,-1-1 0,1 0 0,0 0 0,0 0 0,0 1 0,0-1 0,0 0 0,0 1 0,0-1 0,2 0 0,3-2 0,-1 0 0,1 0 0,1 0 0,-1 1 0,0 0 0,11-2 0,32 0 0,-1 1 0,64 6 0,-14 0 0,-91-3 0,5 0 0,-1 0 0,1 0 0,-1 2 0,20 3 0,-29-4 0,1 0 0,0 0 0,0 0 0,0 0 0,-1 1 0,1-1 0,-1 1 0,1 0 0,-1-1 0,0 1 0,1 0 0,-1 1 0,0-1 0,0 0 0,-1 0 0,1 1 0,0-1 0,-1 1 0,1 0 0,-1-1 0,0 1 0,0 0 0,1 3 0,-1-1 0,0-1 0,0 1 0,0 0 0,0-1 0,-1 1 0,0 0 0,0 0 0,0-1 0,-1 1 0,1 0 0,-1-1 0,0 1 0,-1 0 0,1-1 0,-1 1 0,0-1 0,0 0 0,0 1 0,0-1 0,-1 0 0,0-1 0,0 1 0,0 0 0,0-1 0,0 1 0,-1-1 0,0 0 0,-7 5 0,1-3 0,0 0 0,-1 0 0,1 0 0,-1-2 0,0 1 0,0-1 0,-1-1 0,1 0 0,-1-1 0,-21 1 0,-57-2 0,-123-5 0,212 5 0,-1 0 0,1 0 0,-1 0 0,0 0 0,1 0 0,-1 0 0,1-1 0,0 1 0,-1 0 0,1-1 0,-1 0 0,1 1 0,0-1 0,-1 0 0,1 0 0,0 1 0,-1-1 0,1 0 0,0 0 0,0 0 0,0-1 0,0 1 0,0 0 0,0 0 0,1-1 0,-1 1 0,0 0 0,0-1 0,0-1 0,1 1 0,0-1 0,0 0 0,1 0 0,-1 1 0,0-1 0,1 0 0,0 1 0,-1-1 0,1 1 0,0-1 0,0 1 0,1-1 0,-1 1 0,1-1 0,2-3 0,-1 2 0,1 1 0,-1-1 0,1 1 0,0 0 0,0 0 0,0 0 0,0 0 0,0 1 0,1-1 0,-1 1 0,1 0 0,0 1 0,-1-1 0,1 1 0,0 0 0,10-1 0,7 0 0,1 1 0,33 3 0,-23 0 0,96-3 0,70 4 0,-166 9 0,-32-12 0,-1 0 0,1 0 0,0 1 0,-1-1 0,1 0 0,-1 0 0,1 0 0,-1 1 0,1-1 0,-1 0 0,1 1 0,-1-1 0,1 0 0,-1 1 0,0-1 0,1 1 0,-1-1 0,0 0 0,1 1 0,-1-1 0,0 1 0,1-1 0,-1 1 0,0-1 0,0 1 0,1 0 0,-1-1 0,0 1 0,0-1 0,0 1 0,0-1 0,0 1 0,0 0 0,0-1 0,0 1 0,0-1 0,0 1 0,0-1 0,0 1 0,-1-1 0,1 1 0,0 0 0,0-1 0,-1 1 0,1-1 0,0 1 0,-1-1 0,1 1 0,0-1 0,-1 0 0,1 1 0,0-1 0,-2 1 0,0 0 0,0 0 0,0 0 0,0 0 0,0-1 0,-1 1 0,1-1 0,0 0 0,0 1 0,-1-1 0,1 0 0,0 0 0,0 0 0,-1-1 0,1 1 0,0 0 0,-4-2 0,-43-15 0,27 9 0,-83-30 0,63 21 0,-2 2 0,-52-11 0,-37-1 0,131 26 0,0 1 0,-1 0 0,1-1 0,0 0 0,0 1 0,-1-1 0,1 0 0,0 0 0,0 0 0,0 0 0,0-1 0,0 1 0,0 0 0,1-1 0,-1 0 0,0 1 0,1-1 0,-1 0 0,1 0 0,-2-2 0,3 2 0,-1 0 0,1 1 0,0-1 0,0 1 0,0-1 0,0 0 0,0 1 0,0-1 0,0 1 0,1-1 0,-1 0 0,1 1 0,-1-1 0,1 1 0,-1-1 0,1 1 0,0 0 0,0-1 0,0 1 0,0 0 0,0-1 0,0 1 0,0 0 0,0 0 0,0 0 0,0 0 0,1 0 0,-1 0 0,3-1 0,7-6 0,0 1 0,1 0 0,0 1 0,0 1 0,1 0 0,0 0 0,0 1 0,25-4 0,2 3 0,67 0 0,-10 2 0,-37-9 0,-51 10 0,0-1 0,0 1 0,1 0 0,-1 1 0,1 0 0,-1 1 0,1 0 0,13 2 0,-23-2 0,1 0 0,0 0 0,-1 0 0,1 0 0,0 0 0,-1 0 0,1 0 0,-1 0 0,1 0 0,0 1 0,-1-1 0,1 0 0,0 0 0,-1 1 0,1-1 0,-1 1 0,1-1 0,-1 0 0,1 1 0,-1-1 0,1 1 0,-1-1 0,0 1 0,1-1 0,-1 1 0,0-1 0,1 1 0,-1 0 0,0-1 0,1 1 0,-1 0 0,0-1 0,0 1 0,0-1 0,0 1 0,0 0 0,0-1 0,0 1 0,0 0 0,0-1 0,0 1 0,0 0 0,0-1 0,0 1 0,0 0 0,-1-1 0,1 1 0,0-1 0,-1 1 0,1 0 0,0-1 0,-1 1 0,1-1 0,0 1 0,-1-1 0,1 1 0,-2 0 0,-1 2 0,0 1 0,-1-1 0,1 1 0,-1-1 0,0 0 0,-6 3 0,2-2 0,-2 0 0,1 0 0,0-1 0,-1 0 0,1-1 0,-1 0 0,-13 1 0,-70-3 0,73-1 0,-1 1 0,1 0 0,0 1 0,-39 8 0,35-3 0,0-1 0,-1-1 0,0-2 0,0 0 0,0-2 0,-27-2 0,51 2 0,-1 0 0,0 0 0,0 0 0,1 0 0,-1-1 0,0 1 0,1 0 0,-1-1 0,0 1 0,1-1 0,-1 0 0,1 1 0,-1-1 0,1 0 0,-1 0 0,1 0 0,0 0 0,-1 0 0,1 0 0,0-1 0,0 1 0,0 0 0,0 0 0,0-1 0,0 1 0,0-1 0,0 1 0,0-1 0,1 0 0,-1 1 0,0-4 0,1 3 0,1 0 0,-1 0 0,1 0 0,-1 0 0,1 0 0,0 1 0,-1-1 0,1 0 0,0 0 0,0 0 0,1 1 0,-1-1 0,0 1 0,0-1 0,1 1 0,-1-1 0,1 1 0,-1 0 0,1 0 0,0-1 0,0 1 0,-1 0 0,1 1 0,0-1 0,0 0 0,3 0 0,16-5 0,1 2 0,-1 1 0,1 1 0,-1 0 0,1 2 0,39 4 0,3-1 0,-63-3 0,39 4 0,-39-4 0,0 0 0,-1 0 0,1 0 0,0 0 0,0 0 0,-1 0 0,1 0 0,0 0 0,0 0 0,-1 1 0,1-1 0,0 0 0,-1 1 0,1-1 0,0 0 0,-1 1 0,1-1 0,0 1 0,-1-1 0,1 1 0,-1-1 0,1 1 0,-1-1 0,1 1 0,-1 0 0,0-1 0,1 1 0,-1 0 0,0-1 0,1 1 0,-1 0 0,0 0 0,0-1 0,0 1 0,1 0 0,-1-1 0,0 1 0,0 0 0,0 0 0,0 0 0,0-1 0,0 1 0,-1 0 0,1 0 0,0 1 0,-2 0 0,0 0 0,1-1 0,-1 1 0,0 0 0,0 0 0,0-1 0,0 1 0,-1-1 0,1 0 0,0 1 0,0-1 0,-1 0 0,1 0 0,-1-1 0,1 1 0,-1-1 0,1 1 0,-4-1 0,-52 5 0,50-5 0,-400 1 0,180-3 0,222 2 0,-1-1 0,1 1 0,-1-1 0,0 0 0,1-1 0,-7-2 0,11 4 0,1-1 0,0 1 0,-1-1 0,1 1 0,0-1 0,0 0 0,-1 1 0,1-1 0,0 0 0,0 0 0,0 0 0,0 0 0,0 0 0,0 0 0,0 0 0,0 0 0,0-1 0,1 1 0,-1 0 0,0 0 0,1-1 0,-1 1 0,1 0 0,0-1 0,-1 1 0,1-1 0,0 1 0,0 0 0,0-1 0,0 1 0,0-1 0,0 1 0,0-1 0,1-1 0,-1 1 0,1 0 0,0 0 0,0 0 0,0 1 0,1-1 0,-1 0 0,0 1 0,0-1 0,1 1 0,-1-1 0,1 1 0,0-1 0,-1 1 0,1 0 0,0 0 0,0 0 0,0 0 0,0 0 0,0 1 0,0-1 0,0 0 0,0 1 0,2-1 0,53-5 0,-54 6 0,14-1 0,42 0 0,-56 1 0,0 0 0,0 1 0,0-1 0,1 1 0,-1-1 0,0 1 0,0 0 0,0 0 0,0 0 0,0 1 0,0-1 0,-1 1 0,5 2 0,-7-3 0,0-1 0,1 0 0,-1 0 0,0 1 0,0-1 0,0 0 0,0 1 0,0-1 0,0 0 0,0 1 0,0-1 0,0 0 0,0 1 0,0-1 0,0 0 0,0 1 0,0-1 0,0 0 0,-1 1 0,1-1 0,0 0 0,0 1 0,0-1 0,0 0 0,-1 0 0,1 1 0,0-1 0,0 0 0,0 0 0,-1 1 0,1-1 0,0 0 0,-1 0 0,1 0 0,0 1 0,0-1 0,-1 0 0,1 0 0,0 0 0,-1 0 0,1 0 0,0 0 0,-1 0 0,1 0 0,0 0 0,-1 0 0,1 0 0,0 0 0,-1 0 0,1 0 0,-20 5 0,-30-1 0,-83-4 0,74-2 0,116 3 0,188-2 0,-148-13 0,-64 8 0,47-3 0,203 9 0,-130 1 0,-153-1 0,42 3 0,-40-3 0,-1 1 0,0-1 0,0 0 0,1 0 0,-1 1 0,0-1 0,0 1 0,1-1 0,-1 1 0,0-1 0,0 1 0,0 0 0,0-1 0,0 1 0,0 0 0,0 0 0,0 0 0,0 0 0,0 0 0,-1 0 0,1 0 0,0 0 0,-1 0 0,1 0 0,-1 1 0,1-1 0,-1 0 0,1 3 0,-1-3 0,0 0 0,-1 0 0,1 0 0,0 0 0,-1 0 0,1 0 0,-1 0 0,1 0 0,-1 0 0,0 0 0,1 0 0,-1 0 0,0 0 0,0-1 0,0 1 0,0 0 0,1 0 0,-1-1 0,0 1 0,0-1 0,0 1 0,0-1 0,-1 1 0,1-1 0,0 0 0,0 1 0,0-1 0,-2 0 0,-35 6 0,36-5 0,-240 1 0,121-5 0,-372 3 0,478 0 0,-1-1 0,1-1 0,0 0 0,-22-7 0,30 7 0,1 0 0,0 0 0,0 0 0,0-1 0,0 0 0,1 0 0,-1-1 0,1 1 0,0-1 0,0 0 0,0-1 0,-8-9 0,13 14 0,0 0 0,0 0 0,0-1 0,0 1 0,0 0 0,0 0 0,0 0 0,-1-1 0,1 1 0,0 0 0,0 0 0,0 0 0,0-1 0,0 1 0,0 0 0,0 0 0,-1 0 0,1 0 0,0-1 0,0 1 0,0 0 0,0 0 0,-1 0 0,1 0 0,0 0 0,0 0 0,0 0 0,-1-1 0,1 1 0,0 0 0,0 0 0,-1 0 0,1 0 0,0 0 0,0 0 0,0 0 0,-1 0 0,1 0 0,0 0 0,0 0 0,-1 0 0,1 0 0,0 0 0,0 1 0,0-1 0,-1 0 0,1 0 0,0 0 0,0 0 0,0 0 0,-1 0 0,1 1 0,0-1 0,0 0 0,-4 19 0,5 39 0,0-46 0,-1 2 0,0-6 0,0 1 0,0-1 0,1 0 0,0 1 0,4 12 0,-3-18 0,-1 0 0,0 0 0,1-1 0,-1 1 0,1-1 0,0 0 0,0 1 0,0-1 0,0 0 0,0 0 0,1 0 0,-1 0 0,0 0 0,1-1 0,0 1 0,-1-1 0,1 0 0,0 0 0,4 2 0,-4-2 0,0 0 0,0 0 0,0 1 0,0-1 0,0 1 0,0 0 0,-1-1 0,1 1 0,0 1 0,-1-1 0,0 0 0,0 0 0,1 1 0,-2 0 0,1-1 0,0 1 0,0 0 0,-1 0 0,1 0 0,-1 0 0,0 0 0,0 0 0,0 0 0,0 6 0,11 26 0,-10-32 0,0 0 0,0-1 0,0 1 0,0 0 0,0-1 0,1 0 0,-1 1 0,1-1 0,-1 0 0,1 0 0,0-1 0,0 1 0,0 0 0,0-1 0,0 0 0,0 0 0,1 0 0,-1 0 0,0 0 0,0-1 0,6 1 0,10 1 0,0-2 0,32-2 0,-24 0 0,-5 1 0,0 2 0,0 0 0,0 1 0,40 10 0,-44-9 0,0-1 0,24 1 0,-32-3 0,1 0 0,-1 1 0,1 0 0,-1 0 0,1 1 0,-1 1 0,0 0 0,0 0 0,0 1 0,17 8 0,-25-10 0,0 0 0,0 0 0,1 0 0,-1 0 0,-1 0 0,1 1 0,0-1 0,0 1 0,-1-1 0,0 1 0,1-1 0,-1 1 0,0 0 0,0 0 0,-1 0 0,1-1 0,0 1 0,-1 0 0,0 0 0,0 0 0,0 0 0,0 0 0,0 0 0,0 0 0,-1 0 0,-1 4 0,1-4 0,0 1 0,0-1 0,0 0 0,-1 1 0,1-1 0,-1 0 0,0 0 0,0 0 0,-1 0 0,1 0 0,0-1 0,-1 1 0,0-1 0,1 0 0,-1 1 0,0-1 0,0 0 0,0-1 0,0 1 0,-1 0 0,-3 0 0,-16 3 0,0-2 0,0-1 0,-1-1 0,1 0 0,-37-5 0,-11 0 0,29 5 0,21-1 0,0 0 0,-35-5 0,49 4 0,0 0 0,0-1 0,1-1 0,-1 1 0,0-1 0,1 0 0,0 0 0,0-1 0,0 0 0,0 0 0,-10-9 0,7 5 0,0-1 0,0-1 0,1 1 0,0-1 0,1 0 0,0-1 0,0 0 0,1 0 0,1-1 0,0 1 0,1-1 0,0 0 0,0 0 0,1-1 0,1 1 0,0-1 0,1 1 0,0-16 0,3-64 0,-2-64 0,-8 129 0,2 20 0,-1 19 0,4 1 0,1 0 0,0 0 0,0 1 0,1 0 0,1-1 0,0 1 0,1-1 0,1 1 0,4 17 0,-5-28 0,1 1 0,0-1 0,0 1 0,0-1 0,0 0 0,1 0 0,-1 0 0,1 0 0,0-1 0,0 1 0,0-1 0,0 1 0,0-1 0,6 3 0,5 2 0,0-1 0,22 6 0,9 5 0,4 6 0,84 28 0,-117-47 0,0-1 0,0-1 0,24 1 0,-23-3 0,1 2 0,29 5 0,-30-2 0,-3-2 0,0 1 0,0 0 0,-1 1 0,15 7 0,-25-10 0,0 0 0,1 0 0,-1 0 0,0 0 0,0 1 0,0 0 0,-1-1 0,1 1 0,-1 0 0,1 0 0,-1 1 0,0-1 0,0 0 0,0 1 0,-1-1 0,1 1 0,-1 0 0,0-1 0,1 8 0,0-2 0,-1 0 0,-1 0 0,1 0 0,-2 0 0,1-1 0,-1 1 0,-1 0 0,1 0 0,-6 13 0,6-18 0,-1 0 0,1 0 0,-1-1 0,0 1 0,0-1 0,-1 1 0,1-1 0,-1 0 0,0 0 0,0 0 0,0 0 0,0-1 0,0 1 0,0-1 0,-1 1 0,1-1 0,-1-1 0,0 1 0,1 0 0,-1-1 0,0 0 0,-7 2 0,1-1 0,-1-1 0,1 0 0,0 0 0,0-1 0,-13-2 0,19 2 0,1-1 0,-1 1 0,1-1 0,-1 0 0,1 0 0,0-1 0,0 1 0,-1-1 0,1 1 0,0-1 0,0 0 0,0 0 0,1-1 0,-1 1 0,0 0 0,1-1 0,0 0 0,-3-4 0,1 2 0,1-1 0,0 1 0,0-1 0,0 0 0,1 0 0,0 0 0,0-1 0,1 1 0,-1 0 0,1-1 0,1 1 0,-1-9 0,2 12 0,-1-1 0,1 1 0,-1 0 0,1 0 0,0 0 0,0 0 0,1 0 0,-1 0 0,1 0 0,-1 1 0,1-1 0,0 0 0,0 1 0,0-1 0,0 1 0,1 0 0,-1 0 0,1 0 0,-1 0 0,1 0 0,0 0 0,0 1 0,-1-1 0,1 1 0,0 0 0,6-2 0,-6 3 0,0-1 0,0 0 0,1 1 0,-1 0 0,0 0 0,0 0 0,1 0 0,-1 0 0,0 1 0,0-1 0,1 1 0,-1 0 0,6 2 0,-8-3 0,-1 1 0,1-1 0,0 0 0,-1 1 0,1-1 0,-1 1 0,1-1 0,-1 1 0,1-1 0,0 1 0,-1-1 0,1 1 0,-1-1 0,0 1 0,1 0 0,-1-1 0,0 1 0,1 0 0,-1-1 0,0 1 0,0 0 0,1 0 0,-1-1 0,0 2 0,0-1 0,-1 1 0,1-1 0,-1 1 0,1-1 0,-1 0 0,0 1 0,1-1 0,-1 0 0,0 0 0,0 0 0,0 0 0,0 1 0,0-1 0,0 0 0,0 0 0,0-1 0,-3 3 0,-3 2 0,-1-1 0,0 0 0,0 0 0,-1 0 0,1-1 0,-1 0 0,1-1 0,-1 0 0,0 0 0,-14 0 0,-13 0 0,-48-4 0,38 0 0,34 3 0,-41-4 0,51 3 0,1 0 0,-1 0 0,1-1 0,0 1 0,-1 0 0,1 0 0,0-1 0,-1 1 0,1-1 0,0 0 0,-1 1 0,1-1 0,0 0 0,0 1 0,0-1 0,0 0 0,0 0 0,0 0 0,0 0 0,0 0 0,0 0 0,0-1 0,1 1 0,-1 0 0,0 0 0,1-1 0,-1 1 0,1 0 0,-1 0 0,0-3 0,2 3 0,-1-1 0,1 0 0,-1 0 0,1 0 0,0 0 0,-1 0 0,1 0 0,0 1 0,0-1 0,0 0 0,0 1 0,1-1 0,-1 1 0,0-1 0,1 1 0,-1-1 0,1 1 0,0 0 0,-1 0 0,1 0 0,0 0 0,-1 0 0,1 0 0,0 1 0,0-1 0,2 0 0,6-3 0,0 1 0,0 1 0,16-3 0,35 0 0,107 6 0,-59 2 0,-78-2 0,-19 1 0,1-2 0,-1 0 0,0-1 0,22-3 0,-32 4 0,1-1 0,0 0 0,-1 0 0,1 0 0,-1 0 0,0 0 0,1-1 0,-1 1 0,0 0 0,0-1 0,0 0 0,0 0 0,0 0 0,0 0 0,0 0 0,0 0 0,-1 0 0,1 0 0,-1 0 0,0-1 0,0 1 0,0-1 0,0 1 0,0-1 0,0 1 0,0-5 0,0 1 0,0-1 0,0 1 0,-1 0 0,0 0 0,0 0 0,-1-1 0,1 1 0,-1 0 0,-1 0 0,1 0 0,-1 0 0,0 0 0,0 1 0,-1-1 0,0 1 0,0-1 0,0 1 0,-1 0 0,-3-5 0,-1 2 0,1 1 0,-1 0 0,-1 0 0,1 1 0,-1 0 0,0 1 0,-1 0 0,1 0 0,-1 1 0,-14-4 0,3 1 0,-1 0 0,1 2 0,-1 1 0,-1 0 0,-27 0 0,49 4 0,1 1 0,-1-1 0,0 0 0,0 0 0,1 0 0,-1 0 0,0 0 0,1 0 0,-1 0 0,0 0 0,0 0 0,1 0 0,-1 0 0,0 0 0,1-1 0,-1 1 0,0 0 0,1 0 0,-1-1 0,0 1 0,1 0 0,-1-1 0,1 1 0,-1-1 0,0 1 0,1-1 0,-1 1 0,1-1 0,0 1 0,-1-1 0,0-1 0,2 1 0,-1 0 0,1-1 0,0 1 0,-1 0 0,1 0 0,0 0 0,0 0 0,0 0 0,0 0 0,0 0 0,0 0 0,0 0 0,0 0 0,2-1 0,48-28 0,-36 24 0,1 1 0,-1 0 0,1 1 0,0 1 0,1 0 0,23-1 0,104 6 0,-60 1 0,99-3-1365,-171 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4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267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610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835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747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278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456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50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4A42743-A0C1-4FC2-A68F-792606ADEB56}" type="datetimeFigureOut">
              <a:rPr lang="ru-KZ" smtClean="0"/>
              <a:t>07.10.2024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99D2-D155-4F37-9A9C-6BB35292D691}" type="slidenum">
              <a:rPr lang="ru-KZ" smtClean="0"/>
              <a:t>‹#›</a:t>
            </a:fld>
            <a:endParaRPr lang="ru-KZ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5942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22436-8DB0-6012-5080-F4C490871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9048" y="2568817"/>
            <a:ext cx="7155598" cy="3133968"/>
          </a:xfrm>
        </p:spPr>
        <p:txBody>
          <a:bodyPr>
            <a:normAutofit/>
          </a:bodyPr>
          <a:lstStyle/>
          <a:p>
            <a:pPr algn="l"/>
            <a:r>
              <a:rPr lang="ru-RU" sz="5600">
                <a:solidFill>
                  <a:srgbClr val="1F2D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характеристика риккетсий</a:t>
            </a:r>
            <a:r>
              <a:rPr lang="kk-KZ" sz="5600">
                <a:solidFill>
                  <a:srgbClr val="1F2D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5600">
                <a:solidFill>
                  <a:srgbClr val="1F2D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Патогенез риккетсиозов</a:t>
            </a:r>
            <a:endParaRPr lang="ru-KZ" sz="5600">
              <a:solidFill>
                <a:srgbClr val="1F2D29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B84970-E7D6-A0B2-1850-1943622CE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048" y="1325691"/>
            <a:ext cx="4355178" cy="1138426"/>
          </a:xfrm>
        </p:spPr>
        <p:txBody>
          <a:bodyPr>
            <a:normAutofit/>
          </a:bodyPr>
          <a:lstStyle/>
          <a:p>
            <a:pPr algn="l"/>
            <a:r>
              <a:rPr lang="ru-RU" sz="1600">
                <a:solidFill>
                  <a:srgbClr val="1F2D29"/>
                </a:solidFill>
              </a:rPr>
              <a:t>6 </a:t>
            </a:r>
            <a:r>
              <a:rPr lang="kk-KZ" sz="1600">
                <a:solidFill>
                  <a:srgbClr val="1F2D29"/>
                </a:solidFill>
              </a:rPr>
              <a:t>лекция</a:t>
            </a:r>
            <a:endParaRPr lang="ru-KZ" sz="160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5313" y="2747897"/>
            <a:ext cx="353147" cy="35314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9933E7-55E3-58E0-A19B-4E0FD2B2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361" y="1376516"/>
            <a:ext cx="7777778" cy="4673428"/>
          </a:xfrm>
        </p:spPr>
        <p:txBody>
          <a:bodyPr/>
          <a:lstStyle/>
          <a:p>
            <a:r>
              <a:rPr lang="ru-RU" dirty="0"/>
              <a:t>В инфицированных клетках риккетсии могут образовывать </a:t>
            </a:r>
            <a:r>
              <a:rPr lang="ru-RU" dirty="0" err="1"/>
              <a:t>актиновые</a:t>
            </a:r>
            <a:r>
              <a:rPr lang="ru-RU" dirty="0"/>
              <a:t> хвосты (пропеллеры), способствующие перемещению возбудителя в цитоплазме клетки хозяина. Для передвижения риккетсия использует реакцию полимеризации актина клетки-хозяина. Бактерия запускает процесс полимеризации актина на одном из своих концов, что приводит к образованию у нее полимерного хвоста, за счет которого происходит перемещение риккетсии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65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EAB2ED-254F-0ACA-6F8A-9706B024C2D4}"/>
              </a:ext>
            </a:extLst>
          </p:cNvPr>
          <p:cNvSpPr txBox="1"/>
          <p:nvPr/>
        </p:nvSpPr>
        <p:spPr>
          <a:xfrm>
            <a:off x="2094271" y="1248697"/>
            <a:ext cx="70497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Риккетсиозы - это большая группа острых трансмиссивных инфекционных болезней человека, которые вызываются риккетсиями и имеют ряд общих эпидемиологических, патогенетических, патоморфологических, клинических и иммунологических черт. Перенесённые риккетсиозы создают прочный напряжённый иммунитет. Иммунитет является перекрёстным (т.е. перенеся одно инфекционное заболевание, создаётся иммунитет и против других риккетсий). По характеру - антимикробный и антитоксический, в основном гуморальный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8703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A041-C2CC-A949-D2F3-97F1A6A4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Патогенез риккетсиозов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2AF94A-BCE1-1DB5-F55F-AED15CBC7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 помощью </a:t>
            </a:r>
            <a:r>
              <a:rPr lang="ru-RU" dirty="0" err="1"/>
              <a:t>пилей</a:t>
            </a:r>
            <a:r>
              <a:rPr lang="ru-RU" dirty="0"/>
              <a:t> и поверхностных белков-</a:t>
            </a:r>
            <a:r>
              <a:rPr lang="ru-RU" dirty="0" err="1"/>
              <a:t>адгезинов</a:t>
            </a:r>
            <a:r>
              <a:rPr lang="ru-RU" dirty="0"/>
              <a:t> риккетсии  прикрепляются к клетке-мишени и с помощью фосфолипазы разрыхляют внешнюю мембрану клетки. Через дефекты клеточной стенки риккетсии проникают внутрь клетки, где формируется </a:t>
            </a:r>
            <a:r>
              <a:rPr lang="ru-RU" dirty="0" err="1"/>
              <a:t>фагосома</a:t>
            </a:r>
            <a:r>
              <a:rPr lang="ru-RU" dirty="0"/>
              <a:t>. С помощью фосфолипазы риккетсии покидают </a:t>
            </a:r>
            <a:r>
              <a:rPr lang="ru-RU" dirty="0" err="1"/>
              <a:t>фагосому</a:t>
            </a:r>
            <a:r>
              <a:rPr lang="ru-RU" dirty="0"/>
              <a:t> и размножаются в цитоплазме клетки. В результате нескольких циклов деления (один цикл продолжается 8-14 часов) в пораженной клетке образуется популяция возбудителя численностью до 1000 бактерий. Переполненная риккетсиями вакуоль лопается, риккетсии выходят из клетки, попадают в лимфу, а затем в кровь и распространяются по всему организму, поражая новые </a:t>
            </a:r>
            <a:r>
              <a:rPr lang="ru-RU" dirty="0" err="1"/>
              <a:t>клеткимишени</a:t>
            </a:r>
            <a:r>
              <a:rPr lang="ru-RU" dirty="0"/>
              <a:t>. Некоторые риккетсии выходят из клетки путем почкования, другие перемещаются в соседние клетки с помощью </a:t>
            </a:r>
            <a:r>
              <a:rPr lang="ru-RU" dirty="0" err="1"/>
              <a:t>актинового</a:t>
            </a:r>
            <a:r>
              <a:rPr lang="ru-RU" dirty="0"/>
              <a:t> хвоста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171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2DB69D-F6CE-76FF-216C-74A4D22A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271"/>
            <a:ext cx="10515600" cy="5606692"/>
          </a:xfrm>
        </p:spPr>
        <p:txBody>
          <a:bodyPr>
            <a:normAutofit/>
          </a:bodyPr>
          <a:lstStyle/>
          <a:p>
            <a:r>
              <a:rPr lang="ru-RU" dirty="0"/>
              <a:t>После проникновения риккетсий в организм при укусе членистоногого или путем заноса инфицированных фекалий в место укуса или ранку возбудитель размножается в эпителиальных клетках с формированием первичного аффекта. Затем риккетсии распространяются </a:t>
            </a:r>
            <a:r>
              <a:rPr lang="ru-RU" dirty="0" err="1"/>
              <a:t>лимфогенно</a:t>
            </a:r>
            <a:r>
              <a:rPr lang="ru-RU" dirty="0"/>
              <a:t>, что сопровождается развитием лимфангоита и лимфаденита. Дальнейшее гематогенное распространение риккетсий приводит к поражению эндотелиальных клеток капилляров. </a:t>
            </a:r>
          </a:p>
          <a:p>
            <a:r>
              <a:rPr lang="ru-RU" dirty="0"/>
              <a:t>Размножение риккетсий в эндотелии капилляров вызывает развитие </a:t>
            </a:r>
            <a:r>
              <a:rPr lang="ru-RU" dirty="0" err="1"/>
              <a:t>эндоваскулитов</a:t>
            </a:r>
            <a:r>
              <a:rPr lang="ru-RU" dirty="0"/>
              <a:t> с образованием </a:t>
            </a:r>
            <a:r>
              <a:rPr lang="ru-RU" dirty="0" err="1"/>
              <a:t>периваскулярных</a:t>
            </a:r>
            <a:r>
              <a:rPr lang="ru-RU" dirty="0"/>
              <a:t> инфильтратов. Поражение может распространиться на всю толщу сосудистой стенки с развитием некроза и закупоркой сосудов (</a:t>
            </a:r>
            <a:r>
              <a:rPr lang="ru-RU" dirty="0" err="1"/>
              <a:t>тромбоваскулиты</a:t>
            </a:r>
            <a:r>
              <a:rPr lang="ru-RU" dirty="0"/>
              <a:t>). В некоторых случаях пораженные клетки содержат риккетсии в виде телец включений (например, клетки </a:t>
            </a:r>
            <a:r>
              <a:rPr lang="ru-RU" dirty="0" err="1"/>
              <a:t>Музера</a:t>
            </a:r>
            <a:r>
              <a:rPr lang="ru-RU" dirty="0"/>
              <a:t>).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4256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75A3A-8EDA-2F90-0875-45376BCC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Согласно международной классификации болезней 10 пересмотра (МКБ-10), различают следующие риккетсиозы: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2EE1F-D594-2DC2-B4B1-BDA70E942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- А75 Сыпной тиф (эпидемический вшивый тиф, вызываемый R. </a:t>
            </a:r>
            <a:r>
              <a:rPr lang="ru-RU" dirty="0" err="1"/>
              <a:t>prowazekii</a:t>
            </a:r>
            <a:r>
              <a:rPr lang="ru-RU" dirty="0"/>
              <a:t>; рецидивирующий тиф или болезнь </a:t>
            </a:r>
            <a:r>
              <a:rPr lang="ru-RU" dirty="0" err="1"/>
              <a:t>Брилля-Цинссера</a:t>
            </a:r>
            <a:r>
              <a:rPr lang="ru-RU" dirty="0"/>
              <a:t>; тиф, вызываемый R. </a:t>
            </a:r>
            <a:r>
              <a:rPr lang="ru-RU" dirty="0" err="1"/>
              <a:t>typhi</a:t>
            </a:r>
            <a:r>
              <a:rPr lang="ru-RU" dirty="0"/>
              <a:t>; 14 тиф, вызываемый </a:t>
            </a:r>
            <a:r>
              <a:rPr lang="ru-RU" dirty="0" err="1"/>
              <a:t>Orientia</a:t>
            </a:r>
            <a:r>
              <a:rPr lang="ru-RU" dirty="0"/>
              <a:t> </a:t>
            </a:r>
            <a:r>
              <a:rPr lang="ru-RU" dirty="0" err="1"/>
              <a:t>tsutsugamushi</a:t>
            </a:r>
            <a:r>
              <a:rPr lang="ru-RU" dirty="0"/>
              <a:t>; неуточненный сыпной тиф); </a:t>
            </a:r>
          </a:p>
          <a:p>
            <a:r>
              <a:rPr lang="ru-RU" dirty="0"/>
              <a:t>- А77 Пятнистая лихорадка или клещевые риккетсиозы (пятнистая лихорадка Скалистых гор и лихорадка Сан-Пауло, вызываемые R. </a:t>
            </a:r>
            <a:r>
              <a:rPr lang="ru-RU" dirty="0" err="1"/>
              <a:t>rickettsii</a:t>
            </a:r>
            <a:r>
              <a:rPr lang="ru-RU" dirty="0"/>
              <a:t>; африканский, индийский, кенийский клещевые тифы, марсельская лихорадка, астраханская пятнистая лихорадка и др., вызываемые R. </a:t>
            </a:r>
            <a:r>
              <a:rPr lang="ru-RU" dirty="0" err="1"/>
              <a:t>conorii</a:t>
            </a:r>
            <a:r>
              <a:rPr lang="ru-RU" dirty="0"/>
              <a:t>; североазиатская клещевая лихорадка и сибирский клещевой тиф, вызываемые R. </a:t>
            </a:r>
            <a:r>
              <a:rPr lang="ru-RU" dirty="0" err="1"/>
              <a:t>sibirica</a:t>
            </a:r>
            <a:r>
              <a:rPr lang="ru-RU" dirty="0"/>
              <a:t>); </a:t>
            </a:r>
          </a:p>
          <a:p>
            <a:r>
              <a:rPr lang="ru-RU" dirty="0"/>
              <a:t>- А78 Лихорадка Ку (инфекции, вызываемые С. </a:t>
            </a:r>
            <a:r>
              <a:rPr lang="ru-RU" dirty="0" err="1"/>
              <a:t>burnerii</a:t>
            </a:r>
            <a:r>
              <a:rPr lang="ru-RU" dirty="0"/>
              <a:t>; лихорадка “девятой мили”; </a:t>
            </a:r>
            <a:r>
              <a:rPr lang="ru-RU" dirty="0" err="1"/>
              <a:t>квадрилатеральная</a:t>
            </a:r>
            <a:r>
              <a:rPr lang="ru-RU" dirty="0"/>
              <a:t> лихорадка); </a:t>
            </a:r>
          </a:p>
          <a:p>
            <a:r>
              <a:rPr lang="ru-RU" dirty="0"/>
              <a:t>- А79 Другие риккетсиозы (окопная лихорадка, осповидный риккетсиоз, вызываемый R. </a:t>
            </a:r>
            <a:r>
              <a:rPr lang="ru-RU" dirty="0" err="1"/>
              <a:t>akari</a:t>
            </a:r>
            <a:r>
              <a:rPr lang="ru-RU" dirty="0"/>
              <a:t>; другие уточненные и неуточненные риккетсиозы)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0121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FBB81-5A37-FA1C-C409-F8B66F49C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Микробиологическая диагностика риккетсиозов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77B8B-D0DB-435B-2A3F-366EB78BC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При диагностике риккетсиозов используют специализированные методы – </a:t>
            </a:r>
            <a:r>
              <a:rPr lang="ru-RU" dirty="0" err="1"/>
              <a:t>риккетсиологические</a:t>
            </a:r>
            <a:r>
              <a:rPr lang="ru-RU" dirty="0"/>
              <a:t>. Исследуемым материалом служит кровь больного. Выделение возбудителя при риккетсиозах проводится путем заражения в желточный мешок развивающихся куриных эмбрионов, клеточных культур или лабораторных животных. Распространенной является проба </a:t>
            </a:r>
            <a:r>
              <a:rPr lang="ru-RU" dirty="0" err="1"/>
              <a:t>Музера</a:t>
            </a:r>
            <a:r>
              <a:rPr lang="ru-RU" dirty="0"/>
              <a:t>-Нейла (внутрибрюшинное заражение морских свинок). У павших животных отмечают геморрагический некроз различных тканей. В некоторых случаях </a:t>
            </a:r>
            <a:r>
              <a:rPr lang="ru-RU" dirty="0" err="1"/>
              <a:t>внутрибрюшинно</a:t>
            </a:r>
            <a:r>
              <a:rPr lang="ru-RU" dirty="0"/>
              <a:t> заражают белых мышей, у которых риккетсии обнаруживаются в клетках перитонеальной жидкости. Микроскопическому исследованию подвергают препараты, окрашенные по Романовскому-</a:t>
            </a:r>
            <a:r>
              <a:rPr lang="ru-RU" dirty="0" err="1"/>
              <a:t>Гимзе</a:t>
            </a:r>
            <a:r>
              <a:rPr lang="ru-RU" dirty="0"/>
              <a:t> или </a:t>
            </a:r>
            <a:r>
              <a:rPr lang="ru-RU" dirty="0" err="1"/>
              <a:t>Здродовскому</a:t>
            </a:r>
            <a:r>
              <a:rPr lang="ru-RU" dirty="0"/>
              <a:t>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0017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1921C-7A2E-250A-F63A-DEB236CC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Используют также </a:t>
            </a:r>
            <a:r>
              <a:rPr lang="ru-RU" dirty="0" err="1"/>
              <a:t>иммунофлюоресцентный</a:t>
            </a:r>
            <a:r>
              <a:rPr lang="ru-RU" dirty="0"/>
              <a:t> метод -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18024-BC6B-C45C-702F-07FDF446A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Серологическая диагностика проводится с использованием РСК(</a:t>
            </a:r>
            <a:r>
              <a:rPr lang="ru-RU" b="0" i="0" dirty="0">
                <a:solidFill>
                  <a:srgbClr val="1F1F1F"/>
                </a:solidFill>
                <a:effectLst/>
                <a:latin typeface="Google Sans"/>
              </a:rPr>
              <a:t>Реакция связывания комплемента)</a:t>
            </a:r>
            <a:r>
              <a:rPr lang="ru-RU" dirty="0"/>
              <a:t>, РПГА(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реакция непрямой (пассивной) гемагглютинации)</a:t>
            </a:r>
            <a:r>
              <a:rPr lang="ru-RU" dirty="0"/>
              <a:t>, реакция агглютинации риккетсий (РАР), ИФА, </a:t>
            </a:r>
            <a:r>
              <a:rPr lang="ru-RU" dirty="0" err="1"/>
              <a:t>иммуноблоттинг</a:t>
            </a:r>
            <a:r>
              <a:rPr lang="ru-RU" dirty="0"/>
              <a:t>. Реакцию </a:t>
            </a:r>
            <a:r>
              <a:rPr lang="ru-RU" dirty="0" err="1"/>
              <a:t>ВейляФеликса</a:t>
            </a:r>
            <a:r>
              <a:rPr lang="ru-RU" dirty="0"/>
              <a:t> с диагностикумом из антигенов P. </a:t>
            </a:r>
            <a:r>
              <a:rPr lang="ru-RU" dirty="0" err="1"/>
              <a:t>mirabilis</a:t>
            </a:r>
            <a:r>
              <a:rPr lang="ru-RU" dirty="0"/>
              <a:t> для обнаружения </a:t>
            </a:r>
            <a:r>
              <a:rPr lang="ru-RU" dirty="0" err="1"/>
              <a:t>риккетсиозных</a:t>
            </a:r>
            <a:r>
              <a:rPr lang="ru-RU" dirty="0"/>
              <a:t> антител в настоящее время используют редко из-за ее слабой чувствительности.</a:t>
            </a:r>
          </a:p>
          <a:p>
            <a:r>
              <a:rPr lang="ru-RU" dirty="0"/>
              <a:t>Специфическая профилактика осуществляется при некоторых риккетсиозах 15 (сыпной тиф, пятнистая лихорадка Скалистых гор) с помощью убитых и живых вакцин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8623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48D95-16CA-C251-9539-5EDF36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7A58F-239E-8AA6-A842-40192B97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осуществляется антибиотиками тетрациклинового ряда. Возбудитель чувствителен также к левомицетину, рифампицину и </a:t>
            </a:r>
            <a:r>
              <a:rPr lang="ru-RU" dirty="0" err="1"/>
              <a:t>фторхинолоновым</a:t>
            </a:r>
            <a:r>
              <a:rPr lang="ru-RU" dirty="0"/>
              <a:t> препаратам. В патогенетическую терапию включают </a:t>
            </a:r>
            <a:r>
              <a:rPr lang="ru-RU" dirty="0" err="1"/>
              <a:t>дезинтоксикационные</a:t>
            </a:r>
            <a:r>
              <a:rPr lang="ru-RU" dirty="0"/>
              <a:t> и седативные </a:t>
            </a:r>
            <a:r>
              <a:rPr lang="ru-RU" dirty="0" err="1"/>
              <a:t>срества</a:t>
            </a:r>
            <a:r>
              <a:rPr lang="ru-RU" dirty="0"/>
              <a:t>, сердечные гликозиды, диуретики. Для предотвращения образования тромбов применяют антикоагулянты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506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E6D00-D21A-73BA-A064-045E1F0A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Эпидемический сыпной тиф 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AA81D-B1C1-168F-DDF0-BFF5BCB6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4359020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/>
              <a:t>Эпидемический сыпной тиф (вшивый, голодный, тюремный, военный тиф, лагерная лихорадка, классический сыпной тиф) является острым </a:t>
            </a:r>
            <a:r>
              <a:rPr lang="ru-RU" sz="1600" err="1"/>
              <a:t>антропонозным</a:t>
            </a:r>
            <a:r>
              <a:rPr lang="ru-RU" sz="1600"/>
              <a:t> заболеванием с трансмиссивным механизмом распространения возбудителя.</a:t>
            </a:r>
          </a:p>
          <a:p>
            <a:pPr>
              <a:lnSpc>
                <a:spcPct val="110000"/>
              </a:lnSpc>
            </a:pPr>
            <a:r>
              <a:rPr lang="ru-RU" sz="1600"/>
              <a:t>Возбудитель - R. </a:t>
            </a:r>
            <a:r>
              <a:rPr lang="ru-RU" sz="1600" err="1"/>
              <a:t>prowazekii</a:t>
            </a:r>
            <a:r>
              <a:rPr lang="ru-RU" sz="1600"/>
              <a:t> открыт С. </a:t>
            </a:r>
            <a:r>
              <a:rPr lang="ru-RU" sz="1600" err="1"/>
              <a:t>Провачеком</a:t>
            </a:r>
            <a:r>
              <a:rPr lang="ru-RU" sz="1600"/>
              <a:t> в 1915 г. Риккетсии </a:t>
            </a:r>
            <a:r>
              <a:rPr lang="ru-RU" sz="1600" err="1"/>
              <a:t>Провачека</a:t>
            </a:r>
            <a:r>
              <a:rPr lang="ru-RU" sz="1600"/>
              <a:t> представляют собой короткие </a:t>
            </a:r>
            <a:r>
              <a:rPr lang="ru-RU" sz="1600" err="1"/>
              <a:t>палочкию</a:t>
            </a:r>
            <a:r>
              <a:rPr lang="ru-RU" sz="1600"/>
              <a:t>. Иногда встречаются нитевидные формы. Облигатный внутриклеточный паразит</a:t>
            </a:r>
            <a:endParaRPr lang="ru-KZ" sz="1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71F0C-F2CF-23F8-D75C-F416A6DA9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36" r="31773"/>
          <a:stretch/>
        </p:blipFill>
        <p:spPr>
          <a:xfrm>
            <a:off x="7534656" y="2068706"/>
            <a:ext cx="3035484" cy="398123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76711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A5F3EB-2AAF-F4B9-7AA8-9C947FF1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894735"/>
            <a:ext cx="7796540" cy="515520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организме человека R. </a:t>
            </a:r>
            <a:r>
              <a:rPr lang="ru-RU" dirty="0" err="1"/>
              <a:t>prowazekii</a:t>
            </a:r>
            <a:r>
              <a:rPr lang="ru-RU" dirty="0"/>
              <a:t> размножается в эндотелии кровеносных сосудов. </a:t>
            </a:r>
          </a:p>
          <a:p>
            <a:r>
              <a:rPr lang="ru-RU" dirty="0"/>
              <a:t>Микроорганизмы обнаруживают в мазках, окрашенных по </a:t>
            </a:r>
            <a:r>
              <a:rPr lang="ru-RU" dirty="0" err="1"/>
              <a:t>Здродовскому</a:t>
            </a:r>
            <a:r>
              <a:rPr lang="ru-RU" dirty="0"/>
              <a:t> или Романовскому-</a:t>
            </a:r>
            <a:r>
              <a:rPr lang="ru-RU" dirty="0" err="1"/>
              <a:t>Гимзе</a:t>
            </a:r>
            <a:r>
              <a:rPr lang="ru-RU" dirty="0"/>
              <a:t>, а также под электронным микроскопом. R. </a:t>
            </a:r>
            <a:r>
              <a:rPr lang="ru-RU" dirty="0" err="1"/>
              <a:t>prowazekii</a:t>
            </a:r>
            <a:r>
              <a:rPr lang="ru-RU" dirty="0"/>
              <a:t> имеет типичное для риккетсий строение.</a:t>
            </a:r>
          </a:p>
          <a:p>
            <a:r>
              <a:rPr lang="ru-RU" dirty="0">
                <a:solidFill>
                  <a:srgbClr val="FF0000"/>
                </a:solidFill>
              </a:rPr>
              <a:t>Эпидемиология. </a:t>
            </a:r>
          </a:p>
          <a:p>
            <a:r>
              <a:rPr lang="ru-RU" dirty="0"/>
              <a:t>Резервуаром и источником инфекции служит больной человек. Наибольшее распространение заболевания отмечается во время войн, социальных и природных потрясений при скученном проживании больших групп людей и высокой завшивленности населения. Переносчиком является платяная вошь (</a:t>
            </a:r>
            <a:r>
              <a:rPr lang="ru-RU" dirty="0" err="1"/>
              <a:t>Pediculus</a:t>
            </a:r>
            <a:r>
              <a:rPr lang="ru-RU" dirty="0"/>
              <a:t> </a:t>
            </a:r>
            <a:r>
              <a:rPr lang="ru-RU" dirty="0" err="1"/>
              <a:t>humanus</a:t>
            </a:r>
            <a:r>
              <a:rPr lang="ru-RU" dirty="0"/>
              <a:t> </a:t>
            </a:r>
            <a:r>
              <a:rPr lang="ru-RU" dirty="0" err="1"/>
              <a:t>corporis</a:t>
            </a:r>
            <a:r>
              <a:rPr lang="ru-RU" dirty="0"/>
              <a:t>, нательная, бельевая), реже – головная (</a:t>
            </a:r>
            <a:r>
              <a:rPr lang="ru-RU" dirty="0" err="1"/>
              <a:t>Pediculus</a:t>
            </a:r>
            <a:r>
              <a:rPr lang="ru-RU" dirty="0"/>
              <a:t> </a:t>
            </a:r>
            <a:r>
              <a:rPr lang="ru-RU" dirty="0" err="1"/>
              <a:t>humanus</a:t>
            </a:r>
            <a:r>
              <a:rPr lang="ru-RU" dirty="0"/>
              <a:t> </a:t>
            </a:r>
            <a:r>
              <a:rPr lang="ru-RU" dirty="0" err="1"/>
              <a:t>capitis</a:t>
            </a:r>
            <a:r>
              <a:rPr lang="ru-RU" dirty="0"/>
              <a:t>) вошь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8354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922DE-5FED-B50E-663C-4F25A63D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характеристика риккетсий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5173F-AE90-DB53-83DE-21CB77D8B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Риккетсии занимают промежуточное положение между вирусами и бактериями. Как и вирусы, риккетсии являются внутриклеточными паразитами. На питательных средах риккетсии не культивируются. Подобно бактериям, они содержат 2 вида нуклеиновых кислот (ДНК и РНК), имеют многослойную клеточную оболочку и цитоплазматические включения. Обладают специфическими антигенными свойствами. Наука, занимающаяся изучением риккетсий, называется </a:t>
            </a:r>
            <a:r>
              <a:rPr lang="ru-RU" dirty="0" err="1"/>
              <a:t>риккетсиологией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530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410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Rectangle 410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4119" name="Rectangle 410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0FAFC-1EA1-D071-F38F-90C27432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ru-RU"/>
              <a:t>Диагностика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2AC5E-4A85-E5A0-D680-0A3C606C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93" y="1700981"/>
            <a:ext cx="5468706" cy="4348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300" dirty="0"/>
              <a:t>Диагностика осуществляется на основании анализа </a:t>
            </a:r>
            <a:r>
              <a:rPr lang="ru-RU" sz="1300" dirty="0" err="1"/>
              <a:t>клиникоэпидемиологических</a:t>
            </a:r>
            <a:r>
              <a:rPr lang="ru-RU" sz="1300" dirty="0"/>
              <a:t> данных и результатов серологических методов исследования. Выделение возбудителя не проводят из-за сложности культивирования риккетсий. При необходимости выделение возбудителя проводят только в специализированных </a:t>
            </a:r>
            <a:r>
              <a:rPr lang="ru-RU" sz="1300" dirty="0" err="1"/>
              <a:t>риккетсиологических</a:t>
            </a:r>
            <a:r>
              <a:rPr lang="ru-RU" sz="1300" dirty="0"/>
              <a:t> лабораториях. Основными методами диагностики являются серологические (РСК, РНГА, ИФА и др.). При использовании РСК диагностически значимым считают титр 1:160. Положительный результат в РНГА получают с 3-5 дня болезни, диагностически значимым является титр 1:1000. С помощью ИФА определяют специфические </a:t>
            </a:r>
            <a:r>
              <a:rPr lang="ru-RU" sz="1300" dirty="0" err="1"/>
              <a:t>IgM</a:t>
            </a:r>
            <a:r>
              <a:rPr lang="ru-RU" sz="1300" dirty="0"/>
              <a:t> и </a:t>
            </a:r>
            <a:r>
              <a:rPr lang="ru-RU" sz="1300" dirty="0" err="1"/>
              <a:t>IgG</a:t>
            </a:r>
            <a:r>
              <a:rPr lang="ru-RU" sz="1300" dirty="0"/>
              <a:t>. Для выявления ДНК возбудителя используют ПЦР.</a:t>
            </a:r>
            <a:endParaRPr lang="ru-KZ" sz="13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CC8989-5977-E3F2-695A-DADC495B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r="29437"/>
          <a:stretch/>
        </p:blipFill>
        <p:spPr bwMode="auto">
          <a:xfrm>
            <a:off x="7534656" y="2068706"/>
            <a:ext cx="3359486" cy="398123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7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DAD72-AEDB-B61A-D5F8-729E6A8E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ru-RU"/>
              <a:t>Эндемический сыпной тиф 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BCB92-300D-B32A-D2B8-5FBD171B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4" y="1622323"/>
            <a:ext cx="6124025" cy="44276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400" dirty="0"/>
              <a:t>Эндемический сыпной тиф (мышиный тиф, крысиный риккетсиоз, блошиный риккетсиоз, маньчжурский эндемический тиф, корабельный тиф) представляет собой острое зоонозное инфекционное заболевание, проявляющееся циклическим течением, лихорадкой, артралгиями и пятнисто-папулезной сыпью. Возбудитель эндемического сыпного тифа выделил в 1917 г. М.N. </a:t>
            </a:r>
            <a:r>
              <a:rPr lang="ru-RU" sz="1400" dirty="0" err="1"/>
              <a:t>Neil</a:t>
            </a:r>
            <a:r>
              <a:rPr lang="ru-RU" sz="1400" dirty="0"/>
              <a:t>. В 1928 г. американский микробиолог Н. </a:t>
            </a:r>
            <a:r>
              <a:rPr lang="ru-RU" sz="1400" dirty="0" err="1"/>
              <a:t>Mooser</a:t>
            </a:r>
            <a:r>
              <a:rPr lang="ru-RU" sz="1400" dirty="0"/>
              <a:t> обнаружил возбудителя (риккетсии </a:t>
            </a:r>
            <a:r>
              <a:rPr lang="ru-RU" sz="1400" dirty="0" err="1"/>
              <a:t>Музера</a:t>
            </a:r>
            <a:r>
              <a:rPr lang="ru-RU" sz="1400" dirty="0"/>
              <a:t>) в виде скоплений в клетках яичек самцов морских свинок, зараженных кровью больных мексиканским тифом “</a:t>
            </a:r>
            <a:r>
              <a:rPr lang="ru-RU" sz="1400" dirty="0" err="1"/>
              <a:t>табардилло</a:t>
            </a:r>
            <a:r>
              <a:rPr lang="ru-RU" sz="1400" dirty="0"/>
              <a:t>”. Он не только выделил возбудителя заболевания, но и установил источник инфекции (крысы и мыши) и обнаружил переносчиков (блохи). 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Возбудителем эндемического сыпного тифа является R. </a:t>
            </a:r>
            <a:r>
              <a:rPr lang="ru-RU" sz="1400" dirty="0" err="1"/>
              <a:t>typhi</a:t>
            </a:r>
            <a:r>
              <a:rPr lang="ru-RU" sz="1400" dirty="0"/>
              <a:t> или риккетсия </a:t>
            </a:r>
            <a:r>
              <a:rPr lang="ru-RU" sz="1400" dirty="0" err="1"/>
              <a:t>Музера</a:t>
            </a:r>
            <a:r>
              <a:rPr lang="ru-RU" sz="1400" dirty="0"/>
              <a:t> - R. </a:t>
            </a:r>
            <a:r>
              <a:rPr lang="ru-RU" sz="1400" dirty="0" err="1"/>
              <a:t>mooseri</a:t>
            </a:r>
            <a:endParaRPr lang="ru-KZ" sz="1400" dirty="0"/>
          </a:p>
        </p:txBody>
      </p:sp>
      <p:pic>
        <p:nvPicPr>
          <p:cNvPr id="2050" name="Picture 2" descr="Везикулезный риккетсиоз - причины, симптомы, диагностика и лечение">
            <a:extLst>
              <a:ext uri="{FF2B5EF4-FFF2-40B4-BE49-F238E27FC236}">
                <a16:creationId xmlns:a16="http://schemas.microsoft.com/office/drawing/2014/main" id="{A866612E-0AEE-999A-37B9-DC17ED2D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r="17487" b="1"/>
          <a:stretch/>
        </p:blipFill>
        <p:spPr bwMode="auto">
          <a:xfrm>
            <a:off x="7534656" y="2068706"/>
            <a:ext cx="3035484" cy="398123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5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36EA74-BFCF-A72E-1726-61533DC2E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Заболевание распространено практически повсеместно, но чаще всего в портовых городах. Основными эндемичными районами является побережье Северной и Южной Америки, Юго-Восточной Азии, Австралии, Индии. В Европе болезнь регистрируется в виде завозных случаев в бассейнах Средиземного, Черного и Каспийского морей, в Закавказье. Болезнь носит спорадический характер.</a:t>
            </a:r>
          </a:p>
          <a:p>
            <a:r>
              <a:rPr lang="ru-RU" dirty="0"/>
              <a:t> Устойчивость. Возбудитель хорошо сохраняется в условиях внешней среды. В высохших фекалиях блох риккетсии остаются жизнеспособными до 40 дней. При низких температурах сохраняются длительно. Чувствительны к традиционным дезинфектантам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82060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78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9" name="Picture 3080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00" name="Picture 3082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725B-3220-F905-B87E-28485033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ru-RU"/>
              <a:t>Эпидемиология. </a:t>
            </a:r>
            <a:endParaRPr lang="ru-KZ"/>
          </a:p>
        </p:txBody>
      </p:sp>
      <p:pic>
        <p:nvPicPr>
          <p:cNvPr id="3074" name="Picture 2" descr="Xenopsylla hi-res stock photography and images - Alamy">
            <a:extLst>
              <a:ext uri="{FF2B5EF4-FFF2-40B4-BE49-F238E27FC236}">
                <a16:creationId xmlns:a16="http://schemas.microsoft.com/office/drawing/2014/main" id="{88B283F5-3660-94E7-239B-3CAA470F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992" y="2792156"/>
            <a:ext cx="4818974" cy="248671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D489AD9-64F3-A454-3B96-20DF47273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732536"/>
              </p:ext>
            </p:extLst>
          </p:nvPr>
        </p:nvGraphicFramePr>
        <p:xfrm>
          <a:off x="668594" y="1632155"/>
          <a:ext cx="4414683" cy="441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8905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8B2DD-065D-144F-863C-7C39A00F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Клиника.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CF266-289E-2C96-0369-32EFD194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Продолжительность инкубационного периода составляет 5-15 суток. В большинстве случаев заболевание начинается остро с головной боли, озноба, болей в суставах, лихорадки. Температура тела в течение 1-2 дней достигает 39-40°С. Продолжительность лихорадки составляет 10-13 дней. На 3-9 день болезни появляется обильная сыпь на коже всех участков тела, в том числе на ладонях и подошвах. Сначала появляются красные розеолы до 3-5 мм в диаметре, которые через 2-3 дня превращаются в папулы. Лихорадочный период в среднем продолжается примерно 14 дней. Рецидивы и повторные заболевания не отмечены. Летальность при отсутствии лечения составляет не более 5-10%. Патологический процесс в кровеносных сосудах выражен значительно меньше, чем при эпидемическом сыпном тифе. После выздоровления развивается стойкий иммунитет к повторному заражению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9135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632EE-6117-B846-7EC0-C0BA9E49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Лечение.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1CCEA-BE23-9776-42D6-4023AA075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качестве лечебных препаратов используют антибиотики тетрациклинового ряда, левомицетин. </a:t>
            </a:r>
          </a:p>
          <a:p>
            <a:r>
              <a:rPr lang="ru-RU" dirty="0"/>
              <a:t>Профилактика включает в себя борьбу с грызунами (дератизацию), предупреждение их завоза прибывающими судами, защиту пищевых продуктов от загрязнения экскрементами грызунов. По эпидемическим показаниям проводят иммунопрофилактику убитой вакциной.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7274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0FD3BE6-42AF-4DB6-A3B6-F879A81A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F5BBAA22-23CD-49A7-B26C-BF3E0B83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19A4E5EA-9A8F-4B0F-97B2-4219590A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B2AECAC-4D7A-44FE-82A3-4F4E7C40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7CF9B3A-47A7-40CC-A48B-C907AA148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BCCD6A9-FBF3-4766-A22F-60972DCD3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7C782-8A47-8DF7-9183-66054DE7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Клещевой сыпной тиф Северной Азии </a:t>
            </a:r>
            <a:endParaRPr lang="ru-KZ"/>
          </a:p>
        </p:txBody>
      </p:sp>
      <p:pic>
        <p:nvPicPr>
          <p:cNvPr id="1026" name="Picture 2" descr="Клещевой риккетсиоз | ФБУЗ &quot;Центр гигиены и эпидемиологии в ЕАО&quot;">
            <a:extLst>
              <a:ext uri="{FF2B5EF4-FFF2-40B4-BE49-F238E27FC236}">
                <a16:creationId xmlns:a16="http://schemas.microsoft.com/office/drawing/2014/main" id="{071A18EC-6374-03A5-AD71-35926F5B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r="5758" b="2"/>
          <a:stretch/>
        </p:blipFill>
        <p:spPr bwMode="auto">
          <a:xfrm>
            <a:off x="2286938" y="2364159"/>
            <a:ext cx="3801451" cy="336405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05B8516-F5D3-484D-2697-8E4C957B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59" y="1976284"/>
            <a:ext cx="4088253" cy="4073660"/>
          </a:xfrm>
        </p:spPr>
        <p:txBody>
          <a:bodyPr>
            <a:normAutofit/>
          </a:bodyPr>
          <a:lstStyle/>
          <a:p>
            <a:r>
              <a:rPr lang="ru-RU" sz="1700" dirty="0"/>
              <a:t>Клещевой сыпной тиф Северной Азии (североазиатский клещевой риккетсиоз, клещевой сыпной тиф Азии, клещевой риккетсиоз Сибири) - </a:t>
            </a:r>
            <a:r>
              <a:rPr lang="ru-RU" sz="1700" dirty="0" err="1"/>
              <a:t>природноочаговый</a:t>
            </a:r>
            <a:r>
              <a:rPr lang="ru-RU" sz="1700" dirty="0"/>
              <a:t> трансмиссивный риккетсиоз группы клещевых пятнистых лихорадок. Североазиатский клещевой сыпной тиф является наиболее распространенным риккетсиозом в России. </a:t>
            </a:r>
            <a:endParaRPr lang="ru-KZ" sz="1700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4889AD22-2126-4A1E-8BEB-EED54DD30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4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539C8-8166-EDC0-2F8F-5E6C2390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Таксономическое положение.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6B378-9ABD-5B2B-CA62-FF3C1C15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Возбудителем североазиатского клещевого риккетсиоза является </a:t>
            </a:r>
            <a:r>
              <a:rPr lang="en-US" dirty="0"/>
              <a:t>R. sibirica - </a:t>
            </a:r>
            <a:r>
              <a:rPr lang="ru-RU" dirty="0"/>
              <a:t>представитель рода </a:t>
            </a:r>
            <a:r>
              <a:rPr lang="en-US" dirty="0"/>
              <a:t>Rickettsia </a:t>
            </a:r>
            <a:r>
              <a:rPr lang="ru-RU" dirty="0"/>
              <a:t>семейства </a:t>
            </a:r>
            <a:r>
              <a:rPr lang="en-US" dirty="0"/>
              <a:t>Rickettsiaceae. </a:t>
            </a:r>
            <a:r>
              <a:rPr lang="ru-RU" dirty="0"/>
              <a:t>Он относится к риккетсиям группы клещевых пятнистых лихорадок. </a:t>
            </a:r>
          </a:p>
          <a:p>
            <a:r>
              <a:rPr lang="ru-RU" dirty="0"/>
              <a:t>В настоящее время выделяют 3 подвида </a:t>
            </a:r>
            <a:r>
              <a:rPr lang="en-US" dirty="0"/>
              <a:t>R. sibirica: R. sibirica subsp. sibirica, R. sibirica subsp. BJ-90 </a:t>
            </a:r>
            <a:r>
              <a:rPr lang="ru-RU" dirty="0"/>
              <a:t>и </a:t>
            </a:r>
            <a:r>
              <a:rPr lang="en-US" dirty="0"/>
              <a:t>R. sibirica subsp. </a:t>
            </a:r>
            <a:r>
              <a:rPr lang="en-US" dirty="0" err="1"/>
              <a:t>mongolotimonae</a:t>
            </a:r>
            <a:r>
              <a:rPr lang="en-US" dirty="0"/>
              <a:t>. </a:t>
            </a:r>
            <a:r>
              <a:rPr lang="ru-RU" dirty="0"/>
              <a:t>На территории России выявляются первые два подвида, причем подвид </a:t>
            </a:r>
            <a:r>
              <a:rPr lang="en-US" dirty="0"/>
              <a:t>R. sibirica subsp. BJ-90 </a:t>
            </a:r>
            <a:r>
              <a:rPr lang="ru-RU" dirty="0"/>
              <a:t>встречается в основном на Дальнем Востоке.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884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4B004-BF99-8A2E-16B5-E19F39BBB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700"/>
              <a:t>Патогенные риккетсии вызывают заболевания, известные под названием риккетсиозы. Риккетсиозы - это группа трансмиссивных заболеваний, протекающих с лихорадкой (39,5-40ОС), сыпью и головной болью. Эти микроорганизмы названы риккетсиями в 1916 г. в честь американского исследователя Х.Т. Риккетса открывшего возбудителя лихорадки Скалистых гор</a:t>
            </a:r>
            <a:endParaRPr lang="ru-KZ" sz="17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E9CB8-51B9-3EA7-61BF-5A14755EC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68" y="2490597"/>
            <a:ext cx="3994617" cy="187746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0" name="Rectangle 21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7649A-CAE2-07C9-D59E-706304A4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Таксономическое положение </a:t>
            </a:r>
            <a:endParaRPr lang="ru-KZ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5028C244-903B-0D94-8EF9-965BE7EBE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23095"/>
              </p:ext>
            </p:extLst>
          </p:nvPr>
        </p:nvGraphicFramePr>
        <p:xfrm>
          <a:off x="98324" y="1337187"/>
          <a:ext cx="11238270" cy="497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19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AC529-8F5B-5AD7-6F37-15DA25C4A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02" y="875071"/>
            <a:ext cx="3851759" cy="51748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dirty="0"/>
              <a:t>Патогенные для человека виды риккетсий входят в состав риккетсий группы сыпного тифа (</a:t>
            </a:r>
            <a:r>
              <a:rPr lang="en-US" sz="1200" dirty="0"/>
              <a:t>Rickettsia prowazekii, Rickettsia typhi) </a:t>
            </a:r>
            <a:r>
              <a:rPr lang="ru-RU" sz="1200" dirty="0"/>
              <a:t>и риккетсий группы клещевых риккетсиозов (</a:t>
            </a:r>
            <a:r>
              <a:rPr lang="en-US" sz="1200" dirty="0"/>
              <a:t>Rickettsia </a:t>
            </a:r>
            <a:r>
              <a:rPr lang="en-US" sz="1200" dirty="0" err="1"/>
              <a:t>rickettsii</a:t>
            </a:r>
            <a:r>
              <a:rPr lang="en-US" sz="1200" dirty="0"/>
              <a:t>, Rickettsia conorii, Rickettsia australis, Rickettsia acari, Rickettsia sibirica </a:t>
            </a:r>
            <a:r>
              <a:rPr lang="ru-RU" sz="1200" dirty="0"/>
              <a:t>и др.).</a:t>
            </a:r>
          </a:p>
          <a:p>
            <a:pPr>
              <a:lnSpc>
                <a:spcPct val="110000"/>
              </a:lnSpc>
            </a:pPr>
            <a:r>
              <a:rPr lang="ru-RU" sz="1200" dirty="0"/>
              <a:t> Болезни группы сыпного тифа передаются вшами и блохами, а болезни группы клещевых риккетсиозов передаются клещами. </a:t>
            </a:r>
            <a:endParaRPr lang="ru-KZ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DC3C845-5262-1AD7-14B7-1B3312522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12" y="1635209"/>
            <a:ext cx="5386116" cy="3581767"/>
          </a:xfrm>
          <a:prstGeom prst="rect">
            <a:avLst/>
          </a:prstGeom>
          <a:ln w="12700">
            <a:noFill/>
          </a:ln>
        </p:spPr>
      </p:pic>
      <p:sp>
        <p:nvSpPr>
          <p:cNvPr id="41" name="Rectangle 32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DBBC0DB9-EE0E-5987-B2C9-192C67501EBA}"/>
                  </a:ext>
                </a:extLst>
              </p14:cNvPr>
              <p14:cNvContentPartPr/>
              <p14:nvPr/>
            </p14:nvContentPartPr>
            <p14:xfrm>
              <a:off x="7459243" y="2869428"/>
              <a:ext cx="489960" cy="24012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DBBC0DB9-EE0E-5987-B2C9-192C67501E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53123" y="2863308"/>
                <a:ext cx="50220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79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F066B5-D993-F2DB-3283-FC6DD5A40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500" dirty="0" err="1"/>
              <a:t>Риккетсии</a:t>
            </a:r>
            <a:r>
              <a:rPr lang="en-US" sz="1500" dirty="0"/>
              <a:t> </a:t>
            </a:r>
            <a:r>
              <a:rPr lang="en-US" sz="1500" dirty="0" err="1"/>
              <a:t>представляют</a:t>
            </a:r>
            <a:r>
              <a:rPr lang="en-US" sz="1500" dirty="0"/>
              <a:t> </a:t>
            </a:r>
            <a:r>
              <a:rPr lang="en-US" sz="1500" dirty="0" err="1"/>
              <a:t>собой</a:t>
            </a:r>
            <a:r>
              <a:rPr lang="en-US" sz="1500" dirty="0"/>
              <a:t> </a:t>
            </a:r>
            <a:r>
              <a:rPr lang="en-US" sz="1500" dirty="0" err="1"/>
              <a:t>мелкие</a:t>
            </a:r>
            <a:r>
              <a:rPr lang="en-US" sz="1500" dirty="0"/>
              <a:t> (0,8 – 2,0 </a:t>
            </a:r>
            <a:r>
              <a:rPr lang="en-US" sz="1500" dirty="0" err="1"/>
              <a:t>мкм</a:t>
            </a:r>
            <a:r>
              <a:rPr lang="en-US" sz="1500" dirty="0"/>
              <a:t> в </a:t>
            </a:r>
            <a:r>
              <a:rPr lang="en-US" sz="1500" dirty="0" err="1"/>
              <a:t>длину</a:t>
            </a:r>
            <a:r>
              <a:rPr lang="en-US" sz="1500" dirty="0"/>
              <a:t>, 0,3 – 0,6 </a:t>
            </a:r>
            <a:r>
              <a:rPr lang="en-US" sz="1500" dirty="0" err="1"/>
              <a:t>мкм</a:t>
            </a:r>
            <a:r>
              <a:rPr lang="en-US" sz="1500" dirty="0"/>
              <a:t> в </a:t>
            </a:r>
            <a:r>
              <a:rPr lang="en-US" sz="1500" dirty="0" err="1"/>
              <a:t>диаметре</a:t>
            </a:r>
            <a:r>
              <a:rPr lang="en-US" sz="1500" dirty="0"/>
              <a:t>) </a:t>
            </a:r>
            <a:r>
              <a:rPr lang="en-US" sz="1500" dirty="0" err="1"/>
              <a:t>грамотрицательные</a:t>
            </a:r>
            <a:r>
              <a:rPr lang="en-US" sz="1500" dirty="0"/>
              <a:t> </a:t>
            </a:r>
            <a:r>
              <a:rPr lang="en-US" sz="1500" dirty="0" err="1"/>
              <a:t>короткие</a:t>
            </a:r>
            <a:r>
              <a:rPr lang="en-US" sz="1500" dirty="0"/>
              <a:t> </a:t>
            </a:r>
            <a:r>
              <a:rPr lang="en-US" sz="1500" dirty="0" err="1"/>
              <a:t>палочки</a:t>
            </a:r>
            <a:r>
              <a:rPr lang="en-US" sz="1500" dirty="0"/>
              <a:t>. </a:t>
            </a:r>
            <a:r>
              <a:rPr lang="en-US" sz="1500" dirty="0" err="1"/>
              <a:t>Они</a:t>
            </a:r>
            <a:r>
              <a:rPr lang="en-US" sz="1500" dirty="0"/>
              <a:t> </a:t>
            </a:r>
            <a:r>
              <a:rPr lang="en-US" sz="1500" dirty="0" err="1"/>
              <a:t>способны</a:t>
            </a:r>
            <a:r>
              <a:rPr lang="en-US" sz="1500" dirty="0"/>
              <a:t> </a:t>
            </a:r>
            <a:r>
              <a:rPr lang="en-US" sz="1500" dirty="0" err="1"/>
              <a:t>образовывать</a:t>
            </a:r>
            <a:r>
              <a:rPr lang="en-US" sz="1500" dirty="0"/>
              <a:t> </a:t>
            </a:r>
            <a:r>
              <a:rPr lang="en-US" sz="1500" dirty="0" err="1"/>
              <a:t>кокковидные</a:t>
            </a:r>
            <a:r>
              <a:rPr lang="en-US" sz="1500" dirty="0"/>
              <a:t> </a:t>
            </a:r>
            <a:r>
              <a:rPr lang="en-US" sz="1500" dirty="0" err="1"/>
              <a:t>или</a:t>
            </a:r>
            <a:r>
              <a:rPr lang="en-US" sz="1500" dirty="0"/>
              <a:t> </a:t>
            </a:r>
            <a:r>
              <a:rPr lang="en-US" sz="1500" dirty="0" err="1"/>
              <a:t>нитевидные</a:t>
            </a:r>
            <a:r>
              <a:rPr lang="en-US" sz="1500" dirty="0"/>
              <a:t> (</a:t>
            </a:r>
            <a:r>
              <a:rPr lang="en-US" sz="1500" dirty="0" err="1"/>
              <a:t>до</a:t>
            </a:r>
            <a:r>
              <a:rPr lang="en-US" sz="1500" dirty="0"/>
              <a:t> 40 </a:t>
            </a:r>
            <a:r>
              <a:rPr lang="en-US" sz="1500" dirty="0" err="1"/>
              <a:t>мкм</a:t>
            </a:r>
            <a:r>
              <a:rPr lang="en-US" sz="1500" dirty="0"/>
              <a:t>) </a:t>
            </a:r>
            <a:r>
              <a:rPr lang="en-US" sz="1500" dirty="0" err="1"/>
              <a:t>формы</a:t>
            </a:r>
            <a:r>
              <a:rPr lang="en-US" sz="1500" dirty="0"/>
              <a:t>. </a:t>
            </a:r>
            <a:r>
              <a:rPr lang="en-US" sz="1500" dirty="0" err="1"/>
              <a:t>Размножение</a:t>
            </a:r>
            <a:r>
              <a:rPr lang="en-US" sz="1500" dirty="0"/>
              <a:t> </a:t>
            </a:r>
            <a:r>
              <a:rPr lang="en-US" sz="1500" dirty="0" err="1"/>
              <a:t>риккетсий</a:t>
            </a:r>
            <a:r>
              <a:rPr lang="en-US" sz="1500" dirty="0"/>
              <a:t> </a:t>
            </a:r>
            <a:r>
              <a:rPr lang="en-US" sz="1500" dirty="0" err="1"/>
              <a:t>происходит</a:t>
            </a:r>
            <a:r>
              <a:rPr lang="en-US" sz="1500" dirty="0"/>
              <a:t> </a:t>
            </a:r>
            <a:r>
              <a:rPr lang="en-US" sz="1500" dirty="0" err="1"/>
              <a:t>поперечным</a:t>
            </a:r>
            <a:r>
              <a:rPr lang="en-US" sz="1500" dirty="0"/>
              <a:t> </a:t>
            </a:r>
            <a:r>
              <a:rPr lang="en-US" sz="1500" dirty="0" err="1"/>
              <a:t>бинарным</a:t>
            </a:r>
            <a:r>
              <a:rPr lang="en-US" sz="1500" dirty="0"/>
              <a:t> </a:t>
            </a:r>
            <a:r>
              <a:rPr lang="en-US" sz="1500" dirty="0" err="1"/>
              <a:t>делением</a:t>
            </a:r>
            <a:r>
              <a:rPr lang="en-US" sz="1500" dirty="0"/>
              <a:t>. </a:t>
            </a:r>
            <a:r>
              <a:rPr lang="en-US" sz="1500" dirty="0" err="1"/>
              <a:t>Риккетсии</a:t>
            </a:r>
            <a:r>
              <a:rPr lang="en-US" sz="1500" dirty="0"/>
              <a:t> </a:t>
            </a:r>
            <a:r>
              <a:rPr lang="en-US" sz="1500" dirty="0" err="1"/>
              <a:t>обладают</a:t>
            </a:r>
            <a:r>
              <a:rPr lang="en-US" sz="1500" dirty="0"/>
              <a:t> </a:t>
            </a:r>
            <a:r>
              <a:rPr lang="en-US" sz="1500" dirty="0" err="1"/>
              <a:t>трехслойной</a:t>
            </a:r>
            <a:r>
              <a:rPr lang="en-US" sz="1500" dirty="0"/>
              <a:t> </a:t>
            </a:r>
            <a:r>
              <a:rPr lang="en-US" sz="1500" dirty="0" err="1"/>
              <a:t>клеточной</a:t>
            </a:r>
            <a:r>
              <a:rPr lang="en-US" sz="1500" dirty="0"/>
              <a:t> </a:t>
            </a:r>
            <a:r>
              <a:rPr lang="en-US" sz="1500" dirty="0" err="1"/>
              <a:t>оболочкой</a:t>
            </a:r>
            <a:r>
              <a:rPr lang="en-US" sz="1500" dirty="0"/>
              <a:t> (</a:t>
            </a:r>
            <a:r>
              <a:rPr lang="en-US" sz="1500" dirty="0" err="1"/>
              <a:t>по</a:t>
            </a:r>
            <a:r>
              <a:rPr lang="en-US" sz="1500" dirty="0"/>
              <a:t> 25-30 А </a:t>
            </a:r>
            <a:r>
              <a:rPr lang="en-US" sz="1500" dirty="0" err="1"/>
              <a:t>каждый</a:t>
            </a:r>
            <a:r>
              <a:rPr lang="en-US" sz="1500" dirty="0"/>
              <a:t> </a:t>
            </a:r>
            <a:r>
              <a:rPr lang="en-US" sz="1500" dirty="0" err="1"/>
              <a:t>слой</a:t>
            </a:r>
            <a:r>
              <a:rPr lang="en-US" sz="1500" dirty="0"/>
              <a:t>) и </a:t>
            </a:r>
            <a:r>
              <a:rPr lang="en-US" sz="1500" dirty="0" err="1"/>
              <a:t>трехслойной</a:t>
            </a:r>
            <a:r>
              <a:rPr lang="en-US" sz="1500" dirty="0"/>
              <a:t> </a:t>
            </a:r>
            <a:r>
              <a:rPr lang="en-US" sz="1500" dirty="0" err="1"/>
              <a:t>цитоплазматической</a:t>
            </a:r>
            <a:r>
              <a:rPr lang="en-US" sz="1500" dirty="0"/>
              <a:t> </a:t>
            </a:r>
            <a:r>
              <a:rPr lang="en-US" sz="1500" dirty="0" err="1"/>
              <a:t>мембраной</a:t>
            </a:r>
            <a:r>
              <a:rPr lang="en-US" sz="1500" dirty="0"/>
              <a:t> </a:t>
            </a:r>
            <a:r>
              <a:rPr lang="en-US" sz="1500" dirty="0" err="1"/>
              <a:t>толщиной</a:t>
            </a:r>
            <a:r>
              <a:rPr lang="en-US" sz="1500" dirty="0"/>
              <a:t> 75-80 А. </a:t>
            </a:r>
            <a:r>
              <a:rPr lang="en-US" sz="1500" dirty="0" err="1"/>
              <a:t>Между</a:t>
            </a:r>
            <a:r>
              <a:rPr lang="en-US" sz="1500" dirty="0"/>
              <a:t> </a:t>
            </a:r>
            <a:r>
              <a:rPr lang="en-US" sz="1500" dirty="0" err="1"/>
              <a:t>клеточной</a:t>
            </a:r>
            <a:r>
              <a:rPr lang="en-US" sz="1500" dirty="0"/>
              <a:t> </a:t>
            </a:r>
            <a:r>
              <a:rPr lang="en-US" sz="1500" dirty="0" err="1"/>
              <a:t>оболочкой</a:t>
            </a:r>
            <a:r>
              <a:rPr lang="en-US" sz="1500" dirty="0"/>
              <a:t> и </a:t>
            </a:r>
            <a:r>
              <a:rPr lang="en-US" sz="1500" dirty="0" err="1"/>
              <a:t>цитоплазматической</a:t>
            </a:r>
            <a:r>
              <a:rPr lang="en-US" sz="1500" dirty="0"/>
              <a:t> </a:t>
            </a:r>
            <a:r>
              <a:rPr lang="en-US" sz="1500" dirty="0" err="1"/>
              <a:t>мембраной</a:t>
            </a:r>
            <a:r>
              <a:rPr lang="en-US" sz="1500" dirty="0"/>
              <a:t> </a:t>
            </a:r>
            <a:r>
              <a:rPr lang="en-US" sz="1500" dirty="0" err="1"/>
              <a:t>располагается</a:t>
            </a:r>
            <a:r>
              <a:rPr lang="en-US" sz="1500" dirty="0"/>
              <a:t> </a:t>
            </a:r>
            <a:r>
              <a:rPr lang="en-US" sz="1500" dirty="0" err="1"/>
              <a:t>тонкий</a:t>
            </a:r>
            <a:r>
              <a:rPr lang="en-US" sz="1500" dirty="0"/>
              <a:t> </a:t>
            </a:r>
            <a:r>
              <a:rPr lang="en-US" sz="1500" dirty="0" err="1"/>
              <a:t>пептидогликановый</a:t>
            </a:r>
            <a:r>
              <a:rPr lang="en-US" sz="1500" dirty="0"/>
              <a:t> </a:t>
            </a:r>
            <a:r>
              <a:rPr lang="en-US" sz="1500" dirty="0" err="1"/>
              <a:t>слой</a:t>
            </a:r>
            <a:r>
              <a:rPr lang="en-US" sz="1500" dirty="0"/>
              <a:t>, </a:t>
            </a:r>
            <a:r>
              <a:rPr lang="en-US" sz="1500" dirty="0" err="1"/>
              <a:t>что</a:t>
            </a:r>
            <a:r>
              <a:rPr lang="en-US" sz="1500" dirty="0"/>
              <a:t> </a:t>
            </a:r>
            <a:r>
              <a:rPr lang="en-US" sz="1500" dirty="0" err="1"/>
              <a:t>типично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грамотрицательных</a:t>
            </a:r>
            <a:r>
              <a:rPr lang="en-US" sz="1500" dirty="0"/>
              <a:t> </a:t>
            </a:r>
            <a:r>
              <a:rPr lang="en-US" sz="1500" dirty="0" err="1"/>
              <a:t>бактерий</a:t>
            </a:r>
            <a:r>
              <a:rPr lang="en-US" sz="1500" dirty="0"/>
              <a:t>. В </a:t>
            </a:r>
            <a:r>
              <a:rPr lang="en-US" sz="1500" dirty="0" err="1"/>
              <a:t>состав</a:t>
            </a:r>
            <a:r>
              <a:rPr lang="en-US" sz="1500" dirty="0"/>
              <a:t> </a:t>
            </a:r>
            <a:r>
              <a:rPr lang="en-US" sz="1500" dirty="0" err="1"/>
              <a:t>клеточных</a:t>
            </a:r>
            <a:r>
              <a:rPr lang="en-US" sz="1500" dirty="0"/>
              <a:t> </a:t>
            </a:r>
            <a:r>
              <a:rPr lang="en-US" sz="1500" dirty="0" err="1"/>
              <a:t>стенок</a:t>
            </a:r>
            <a:r>
              <a:rPr lang="en-US" sz="1500" dirty="0"/>
              <a:t> </a:t>
            </a:r>
            <a:r>
              <a:rPr lang="en-US" sz="1500" dirty="0" err="1"/>
              <a:t>риккетсий</a:t>
            </a:r>
            <a:r>
              <a:rPr lang="en-US" sz="1500" dirty="0"/>
              <a:t> </a:t>
            </a:r>
            <a:r>
              <a:rPr lang="en-US" sz="1500" dirty="0" err="1"/>
              <a:t>входят</a:t>
            </a:r>
            <a:r>
              <a:rPr lang="en-US" sz="1500" dirty="0"/>
              <a:t> </a:t>
            </a:r>
            <a:r>
              <a:rPr lang="en-US" sz="1500" dirty="0" err="1"/>
              <a:t>мурамовая</a:t>
            </a:r>
            <a:r>
              <a:rPr lang="en-US" sz="1500" dirty="0"/>
              <a:t> и </a:t>
            </a:r>
            <a:r>
              <a:rPr lang="en-US" sz="1500" dirty="0" err="1"/>
              <a:t>глюкуроновая</a:t>
            </a:r>
            <a:r>
              <a:rPr lang="en-US" sz="1500" dirty="0"/>
              <a:t> </a:t>
            </a:r>
            <a:r>
              <a:rPr lang="en-US" sz="1500" dirty="0" err="1"/>
              <a:t>кислоты</a:t>
            </a:r>
            <a:r>
              <a:rPr lang="en-US" sz="1500" dirty="0"/>
              <a:t>, </a:t>
            </a:r>
            <a:r>
              <a:rPr lang="en-US" sz="1500" dirty="0" err="1"/>
              <a:t>липополисахарид</a:t>
            </a:r>
            <a:r>
              <a:rPr lang="en-US" sz="1500" dirty="0"/>
              <a:t>, </a:t>
            </a:r>
            <a:r>
              <a:rPr lang="en-US" sz="1500" dirty="0" err="1"/>
              <a:t>липопротеин</a:t>
            </a:r>
            <a:r>
              <a:rPr lang="en-US" sz="1500" dirty="0"/>
              <a:t>, </a:t>
            </a:r>
            <a:r>
              <a:rPr lang="en-US" sz="1500" dirty="0" err="1"/>
              <a:t>белки</a:t>
            </a:r>
            <a:r>
              <a:rPr lang="en-US" sz="1500" dirty="0"/>
              <a:t> </a:t>
            </a:r>
            <a:r>
              <a:rPr lang="en-US" sz="1500" dirty="0" err="1"/>
              <a:t>rOmpВ</a:t>
            </a:r>
            <a:r>
              <a:rPr lang="en-US" sz="1500" dirty="0"/>
              <a:t> и </a:t>
            </a:r>
            <a:r>
              <a:rPr lang="en-US" sz="1500" dirty="0" err="1"/>
              <a:t>rOmpA</a:t>
            </a:r>
            <a:r>
              <a:rPr lang="en-US" sz="1500" dirty="0"/>
              <a:t>. В </a:t>
            </a:r>
            <a:r>
              <a:rPr lang="en-US" sz="1500" dirty="0" err="1"/>
              <a:t>составе</a:t>
            </a:r>
            <a:r>
              <a:rPr lang="en-US" sz="1500" dirty="0"/>
              <a:t> </a:t>
            </a:r>
            <a:r>
              <a:rPr lang="en-US" sz="1500" dirty="0" err="1"/>
              <a:t>цитоплазматической</a:t>
            </a:r>
            <a:r>
              <a:rPr lang="en-US" sz="1500" dirty="0"/>
              <a:t> </a:t>
            </a:r>
            <a:r>
              <a:rPr lang="en-US" sz="1500" dirty="0" err="1"/>
              <a:t>мембраны</a:t>
            </a:r>
            <a:r>
              <a:rPr lang="en-US" sz="1500" dirty="0"/>
              <a:t> </a:t>
            </a:r>
            <a:r>
              <a:rPr lang="en-US" sz="1500" dirty="0" err="1"/>
              <a:t>присутствует</a:t>
            </a:r>
            <a:r>
              <a:rPr lang="en-US" sz="1500" dirty="0"/>
              <a:t> </a:t>
            </a:r>
            <a:r>
              <a:rPr lang="en-US" sz="1500" dirty="0" err="1"/>
              <a:t>большое</a:t>
            </a:r>
            <a:r>
              <a:rPr lang="en-US" sz="1500" dirty="0"/>
              <a:t> </a:t>
            </a:r>
            <a:r>
              <a:rPr lang="en-US" sz="1500" dirty="0" err="1"/>
              <a:t>количество</a:t>
            </a:r>
            <a:r>
              <a:rPr lang="en-US" sz="1500" dirty="0"/>
              <a:t> </a:t>
            </a:r>
            <a:r>
              <a:rPr lang="en-US" sz="1500" dirty="0" err="1"/>
              <a:t>ненасыщенных</a:t>
            </a:r>
            <a:r>
              <a:rPr lang="en-US" sz="1500" dirty="0"/>
              <a:t> </a:t>
            </a:r>
            <a:r>
              <a:rPr lang="en-US" sz="1500" dirty="0" err="1"/>
              <a:t>жирных</a:t>
            </a:r>
            <a:r>
              <a:rPr lang="en-US" sz="1500" dirty="0"/>
              <a:t> </a:t>
            </a:r>
            <a:r>
              <a:rPr lang="en-US" sz="1500" dirty="0" err="1"/>
              <a:t>кислот</a:t>
            </a:r>
            <a:r>
              <a:rPr lang="en-US" sz="1500" dirty="0"/>
              <a:t>. </a:t>
            </a:r>
            <a:r>
              <a:rPr lang="en-US" sz="1500" dirty="0" err="1"/>
              <a:t>Риккетсии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образуют</a:t>
            </a:r>
            <a:r>
              <a:rPr lang="en-US" sz="1500" dirty="0"/>
              <a:t> </a:t>
            </a:r>
            <a:r>
              <a:rPr lang="en-US" sz="1500" dirty="0" err="1"/>
              <a:t>спор</a:t>
            </a:r>
            <a:r>
              <a:rPr lang="en-US" sz="1500" dirty="0"/>
              <a:t>, </a:t>
            </a:r>
            <a:r>
              <a:rPr lang="en-US" sz="1500" dirty="0" err="1"/>
              <a:t>жгутиков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имеют</a:t>
            </a:r>
            <a:r>
              <a:rPr lang="en-US" sz="1500" dirty="0"/>
              <a:t>,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8D60E28-11D5-AE33-2273-6A400C166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474" y="1661652"/>
            <a:ext cx="5469488" cy="302189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0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DB7C54-46F4-DCA5-08AF-47F6E00D4881}"/>
              </a:ext>
            </a:extLst>
          </p:cNvPr>
          <p:cNvSpPr txBox="1"/>
          <p:nvPr/>
        </p:nvSpPr>
        <p:spPr>
          <a:xfrm>
            <a:off x="1150374" y="615303"/>
            <a:ext cx="648929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Представители рода </a:t>
            </a:r>
            <a:r>
              <a:rPr lang="ru-RU" dirty="0" err="1"/>
              <a:t>Rickettsia</a:t>
            </a:r>
            <a:r>
              <a:rPr lang="ru-RU" dirty="0"/>
              <a:t> размножаются в цитоплазме или ядре эукариотических клеток. Хозяином и переносчиком риккетсий являются кровососущие членистоногие (клещи, вши, блохи), их теплокровными </a:t>
            </a:r>
            <a:r>
              <a:rPr lang="ru-RU" dirty="0" err="1"/>
              <a:t>прокормителями</a:t>
            </a:r>
            <a:r>
              <a:rPr lang="ru-RU" dirty="0"/>
              <a:t> – грызуны, млекопитающие и птицы. Распространение риккетсий среди людей происходит кровососущими членистоногими (вшами, блохами, клещами), которые выделяют возбудителя с фекалиями (вши, блохи) или с секретом слюнных желез (клещи). У членистоногих риккетсии вызывают либо смертельную, либо бессимптомную инфекцию. У них бактерии обитают в стенке кишечника. При разрушении эпителия кишечника риккетсии проникают в просвет кишечника и с фекалиями выделяются наружу. Из стенки кишечника риккетсии также могут проникать в репродуктивные органы и передаваться потомству </a:t>
            </a:r>
            <a:r>
              <a:rPr lang="ru-RU" dirty="0" err="1"/>
              <a:t>трансовариально</a:t>
            </a:r>
            <a:r>
              <a:rPr lang="ru-RU" dirty="0"/>
              <a:t>. У грызунов носительство риккетсий не сопровождается признаками заболевания, поэтому риккетсиозы у них протекают бессимптомно, в латентной (скрытой) форме.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95DD6-1355-F6AC-C6EA-858BCD2CBB63}"/>
              </a:ext>
            </a:extLst>
          </p:cNvPr>
          <p:cNvSpPr txBox="1"/>
          <p:nvPr/>
        </p:nvSpPr>
        <p:spPr>
          <a:xfrm>
            <a:off x="8357419" y="615303"/>
            <a:ext cx="34904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 человека риккетсии вызывают лихорадочные заболевания с высыпаниями на коже и поражением мелких кровеносных сосудов. Риккетсиозы подразделяются на антропонозы (риккетсии циркулируют между человеком и его эктопаразитами - вшами) и зоонозы (риккетсии циркулируют между животными, их эктопаразитами - клещами, блохами и человеком).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1625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68482-BB32-E974-D256-11CE1D75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патогенности риккетсий 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36600-9847-7339-6950-7AC9BC48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Патогенные риккетсии образуют токсические вещества белковой природы, входящие в состав микробной клетки. Они термолабильные и не устойчивы к действию формалина. Микрокапсула обусловливает механизм “реактивации” риккетсий, то есть восстановления вирулентности штаммов. Фосфолипаза риккетсий воздействует на клеточные мембраны и обеспечивает проникновение бактерий внутрь клетки, а также высвобождение возбудителя из </a:t>
            </a:r>
            <a:r>
              <a:rPr lang="ru-RU" dirty="0" err="1"/>
              <a:t>фагосомы</a:t>
            </a:r>
            <a:r>
              <a:rPr lang="ru-RU" dirty="0"/>
              <a:t> в цитоплазму. К факторам патогенности риккетсий относят гемолизин, вызывающий лизис эритроцитов различных животных. Пили выполняют функцию адгезии на клетках. ЛПС клеточной стенки риккетсий обладает свойствами эндотоксина.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473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80096-023B-943D-9FA5-F9B7F4C6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ru-RU" sz="4800"/>
              <a:t>Адгезины</a:t>
            </a:r>
            <a:endParaRPr lang="ru-KZ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7042D-2087-E470-E039-7807CF83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000" dirty="0" err="1"/>
              <a:t>Адгезины</a:t>
            </a:r>
            <a:r>
              <a:rPr lang="ru-RU" sz="2000" dirty="0"/>
              <a:t> риккетсий </a:t>
            </a:r>
            <a:r>
              <a:rPr lang="ru-RU" sz="2000" dirty="0" err="1"/>
              <a:t>rOmpA</a:t>
            </a:r>
            <a:r>
              <a:rPr lang="ru-RU" sz="2000" dirty="0"/>
              <a:t> (</a:t>
            </a:r>
            <a:r>
              <a:rPr lang="ru-RU" sz="2000" dirty="0" err="1"/>
              <a:t>Ricketsial</a:t>
            </a:r>
            <a:r>
              <a:rPr lang="ru-RU" sz="2000" dirty="0"/>
              <a:t> </a:t>
            </a:r>
            <a:r>
              <a:rPr lang="ru-RU" sz="2000" dirty="0" err="1"/>
              <a:t>Outer</a:t>
            </a:r>
            <a:r>
              <a:rPr lang="ru-RU" sz="2000" dirty="0"/>
              <a:t> </a:t>
            </a:r>
            <a:r>
              <a:rPr lang="ru-RU" sz="2000" dirty="0" err="1"/>
              <a:t>Membrane</a:t>
            </a:r>
            <a:r>
              <a:rPr lang="ru-RU" sz="2000" dirty="0"/>
              <a:t> </a:t>
            </a:r>
            <a:r>
              <a:rPr lang="ru-RU" sz="2000" dirty="0" err="1"/>
              <a:t>Protein</a:t>
            </a:r>
            <a:r>
              <a:rPr lang="ru-RU" sz="2000" dirty="0"/>
              <a:t>) у возбудителей клещевых риккетсиозов и </a:t>
            </a:r>
            <a:r>
              <a:rPr lang="ru-RU" sz="2000" dirty="0" err="1"/>
              <a:t>rOmpB</a:t>
            </a:r>
            <a:r>
              <a:rPr lang="ru-RU" sz="2000" dirty="0"/>
              <a:t> у риккетсий группы сыпного тифа участвуют во взаимодействии бактерий с клетками млекопитающих. В частности белок </a:t>
            </a:r>
            <a:r>
              <a:rPr lang="ru-RU" sz="2000" dirty="0" err="1"/>
              <a:t>rOmpB</a:t>
            </a:r>
            <a:r>
              <a:rPr lang="ru-RU" sz="2000" dirty="0"/>
              <a:t> участвует в процессе “поглощения” риккетсий эукариотическими клетками</a:t>
            </a:r>
            <a:endParaRPr lang="ru-KZ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E791E5-38D3-F304-8FFB-DCD450E39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066683"/>
            <a:ext cx="5150277" cy="25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57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Мэдисон</Template>
  <TotalTime>215</TotalTime>
  <Words>2213</Words>
  <Application>Microsoft Office PowerPoint</Application>
  <PresentationFormat>Широкоэкранный</PresentationFormat>
  <Paragraphs>68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Google Sans</vt:lpstr>
      <vt:lpstr>MS Shell Dlg 2</vt:lpstr>
      <vt:lpstr>Times New Roman</vt:lpstr>
      <vt:lpstr>Wingdings</vt:lpstr>
      <vt:lpstr>Wingdings 3</vt:lpstr>
      <vt:lpstr>Мэдисон</vt:lpstr>
      <vt:lpstr>Общая характеристика риккетсий. Патогенез риккетсиозов</vt:lpstr>
      <vt:lpstr>Общая характеристика риккетсий </vt:lpstr>
      <vt:lpstr>Презентация PowerPoint</vt:lpstr>
      <vt:lpstr>Таксономическое положение </vt:lpstr>
      <vt:lpstr>Презентация PowerPoint</vt:lpstr>
      <vt:lpstr>Презентация PowerPoint</vt:lpstr>
      <vt:lpstr>Презентация PowerPoint</vt:lpstr>
      <vt:lpstr>Факторы патогенности риккетсий </vt:lpstr>
      <vt:lpstr>Адгезины</vt:lpstr>
      <vt:lpstr>Презентация PowerPoint</vt:lpstr>
      <vt:lpstr>Презентация PowerPoint</vt:lpstr>
      <vt:lpstr>Патогенез риккетсиозов</vt:lpstr>
      <vt:lpstr>Презентация PowerPoint</vt:lpstr>
      <vt:lpstr>Согласно международной классификации болезней 10 пересмотра (МКБ-10), различают следующие риккетсиозы: </vt:lpstr>
      <vt:lpstr>Микробиологическая диагностика риккетсиозов </vt:lpstr>
      <vt:lpstr>Используют также иммунофлюоресцентный метод -</vt:lpstr>
      <vt:lpstr>Лечение</vt:lpstr>
      <vt:lpstr>Эпидемический сыпной тиф </vt:lpstr>
      <vt:lpstr>Презентация PowerPoint</vt:lpstr>
      <vt:lpstr>Диагностика</vt:lpstr>
      <vt:lpstr>Эндемический сыпной тиф </vt:lpstr>
      <vt:lpstr>Презентация PowerPoint</vt:lpstr>
      <vt:lpstr>Эпидемиология. </vt:lpstr>
      <vt:lpstr>Клиника. </vt:lpstr>
      <vt:lpstr>Лечение. </vt:lpstr>
      <vt:lpstr>Клещевой сыпной тиф Северной Азии </vt:lpstr>
      <vt:lpstr>Таксономическое положение.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Диас Суюнбай</dc:creator>
  <cp:lastModifiedBy>Диас Суюнбай</cp:lastModifiedBy>
  <cp:revision>12</cp:revision>
  <dcterms:created xsi:type="dcterms:W3CDTF">2024-10-07T06:09:35Z</dcterms:created>
  <dcterms:modified xsi:type="dcterms:W3CDTF">2024-10-07T09:46:33Z</dcterms:modified>
</cp:coreProperties>
</file>